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0"/>
  </p:notesMasterIdLst>
  <p:sldIdLst>
    <p:sldId id="262" r:id="rId6"/>
    <p:sldId id="259" r:id="rId7"/>
    <p:sldId id="260" r:id="rId8"/>
    <p:sldId id="3215" r:id="rId9"/>
    <p:sldId id="271" r:id="rId10"/>
    <p:sldId id="3216" r:id="rId11"/>
    <p:sldId id="1996" r:id="rId12"/>
    <p:sldId id="3217" r:id="rId13"/>
    <p:sldId id="3219" r:id="rId14"/>
    <p:sldId id="3220" r:id="rId15"/>
    <p:sldId id="3233" r:id="rId16"/>
    <p:sldId id="3232" r:id="rId17"/>
    <p:sldId id="3230" r:id="rId18"/>
    <p:sldId id="3222" r:id="rId19"/>
    <p:sldId id="3223" r:id="rId20"/>
    <p:sldId id="3225" r:id="rId21"/>
    <p:sldId id="3235" r:id="rId22"/>
    <p:sldId id="3236" r:id="rId23"/>
    <p:sldId id="3237" r:id="rId24"/>
    <p:sldId id="3238" r:id="rId25"/>
    <p:sldId id="256" r:id="rId26"/>
    <p:sldId id="257" r:id="rId27"/>
    <p:sldId id="3226" r:id="rId28"/>
    <p:sldId id="3206" r:id="rId29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LSOOM AKHTAR MERAJ" initials="KM" lastIdx="1" clrIdx="0">
    <p:extLst>
      <p:ext uri="{19B8F6BF-5375-455C-9EA6-DF929625EA0E}">
        <p15:presenceInfo xmlns:p15="http://schemas.microsoft.com/office/powerpoint/2012/main" userId="S::kulsoom.akhtar@tih.org.pk::a0ad16a6-bafd-4de7-b58e-4e28eb5887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C8A"/>
    <a:srgbClr val="E9252C"/>
    <a:srgbClr val="184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97004-78A1-4104-A25A-0DF79DAE843B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04A1031E-BA34-4D18-B29C-103A54762513}">
      <dgm:prSet phldrT="[Text]" custT="1"/>
      <dgm:spPr/>
      <dgm:t>
        <a:bodyPr/>
        <a:lstStyle/>
        <a:p>
          <a:endParaRPr lang="en-US" sz="1600" b="1" dirty="0">
            <a:latin typeface="Century Gothic" panose="020B0502020202020204" pitchFamily="34" charset="0"/>
          </a:endParaRPr>
        </a:p>
      </dgm:t>
    </dgm:pt>
    <dgm:pt modelId="{CF66C1ED-2054-4C30-8518-069C328621E2}" type="parTrans" cxnId="{956E238C-4549-49E4-BF2D-4F8A6AEEDA12}">
      <dgm:prSet/>
      <dgm:spPr/>
      <dgm:t>
        <a:bodyPr/>
        <a:lstStyle/>
        <a:p>
          <a:endParaRPr lang="en-US"/>
        </a:p>
      </dgm:t>
    </dgm:pt>
    <dgm:pt modelId="{B064EB3B-07EF-4074-BC74-71C7020351EA}" type="sibTrans" cxnId="{956E238C-4549-49E4-BF2D-4F8A6AEEDA12}">
      <dgm:prSet/>
      <dgm:spPr/>
      <dgm:t>
        <a:bodyPr/>
        <a:lstStyle/>
        <a:p>
          <a:endParaRPr lang="en-US"/>
        </a:p>
      </dgm:t>
    </dgm:pt>
    <dgm:pt modelId="{1B0298F7-5BF9-4697-92DF-19A14127A02D}">
      <dgm:prSet phldrT="[Text]" custT="1"/>
      <dgm:spPr/>
      <dgm:t>
        <a:bodyPr/>
        <a:lstStyle/>
        <a:p>
          <a:endParaRPr lang="en-US" sz="2000" dirty="0">
            <a:latin typeface="Century Gothic" panose="020B0502020202020204" pitchFamily="34" charset="0"/>
          </a:endParaRPr>
        </a:p>
      </dgm:t>
    </dgm:pt>
    <dgm:pt modelId="{B8D46DC9-FD8F-418C-9E04-C60719BCE841}" type="parTrans" cxnId="{FD534086-0CA5-492B-9773-2464DC1ED4D4}">
      <dgm:prSet/>
      <dgm:spPr/>
      <dgm:t>
        <a:bodyPr/>
        <a:lstStyle/>
        <a:p>
          <a:endParaRPr lang="en-US"/>
        </a:p>
      </dgm:t>
    </dgm:pt>
    <dgm:pt modelId="{DA7F1FC7-3290-4369-8612-2307AFBAFBAF}" type="sibTrans" cxnId="{FD534086-0CA5-492B-9773-2464DC1ED4D4}">
      <dgm:prSet/>
      <dgm:spPr/>
      <dgm:t>
        <a:bodyPr/>
        <a:lstStyle/>
        <a:p>
          <a:endParaRPr lang="en-US"/>
        </a:p>
      </dgm:t>
    </dgm:pt>
    <dgm:pt modelId="{66368CD1-B460-4B8B-AAEC-1E7F0A014694}">
      <dgm:prSet phldrT="[Text]" custT="1"/>
      <dgm:spPr/>
      <dgm:t>
        <a:bodyPr/>
        <a:lstStyle/>
        <a:p>
          <a:endParaRPr lang="en-US" sz="2000" dirty="0">
            <a:latin typeface="Century Gothic" panose="020B0502020202020204" pitchFamily="34" charset="0"/>
          </a:endParaRPr>
        </a:p>
      </dgm:t>
    </dgm:pt>
    <dgm:pt modelId="{90429982-C624-4FDA-9D90-4752C29713F5}" type="parTrans" cxnId="{86CD0232-861D-4F0C-BFF8-6B26592500A7}">
      <dgm:prSet/>
      <dgm:spPr/>
      <dgm:t>
        <a:bodyPr/>
        <a:lstStyle/>
        <a:p>
          <a:endParaRPr lang="en-US"/>
        </a:p>
      </dgm:t>
    </dgm:pt>
    <dgm:pt modelId="{1BF7F5E3-DD0A-4E4F-96C9-B79F8DD1044B}" type="sibTrans" cxnId="{86CD0232-861D-4F0C-BFF8-6B26592500A7}">
      <dgm:prSet/>
      <dgm:spPr/>
      <dgm:t>
        <a:bodyPr/>
        <a:lstStyle/>
        <a:p>
          <a:endParaRPr lang="en-US"/>
        </a:p>
      </dgm:t>
    </dgm:pt>
    <dgm:pt modelId="{A91E4C13-1AF9-4FB8-9329-C52397E7495F}">
      <dgm:prSet phldrT="[Text]" custT="1"/>
      <dgm:spPr/>
      <dgm:t>
        <a:bodyPr/>
        <a:lstStyle/>
        <a:p>
          <a:endParaRPr lang="en-US" sz="2000" dirty="0">
            <a:latin typeface="Century Gothic" panose="020B0502020202020204" pitchFamily="34" charset="0"/>
          </a:endParaRPr>
        </a:p>
      </dgm:t>
    </dgm:pt>
    <dgm:pt modelId="{B5A092E4-525D-446B-98CF-9A1F22CACC91}" type="parTrans" cxnId="{516A10E7-3028-4002-A9BE-F0AC713B2380}">
      <dgm:prSet/>
      <dgm:spPr/>
      <dgm:t>
        <a:bodyPr/>
        <a:lstStyle/>
        <a:p>
          <a:endParaRPr lang="en-US"/>
        </a:p>
      </dgm:t>
    </dgm:pt>
    <dgm:pt modelId="{5214637A-6D44-4E7A-9257-C0101D732D38}" type="sibTrans" cxnId="{516A10E7-3028-4002-A9BE-F0AC713B2380}">
      <dgm:prSet/>
      <dgm:spPr/>
      <dgm:t>
        <a:bodyPr/>
        <a:lstStyle/>
        <a:p>
          <a:endParaRPr lang="en-US"/>
        </a:p>
      </dgm:t>
    </dgm:pt>
    <dgm:pt modelId="{096EEBDD-8AF5-4C9C-B2C8-EF662AB767C3}" type="pres">
      <dgm:prSet presAssocID="{00397004-78A1-4104-A25A-0DF79DAE843B}" presName="Name0" presStyleCnt="0">
        <dgm:presLayoutVars>
          <dgm:dir/>
          <dgm:animLvl val="lvl"/>
          <dgm:resizeHandles val="exact"/>
        </dgm:presLayoutVars>
      </dgm:prSet>
      <dgm:spPr/>
    </dgm:pt>
    <dgm:pt modelId="{924373ED-991B-4C33-BEBC-54C0B9944E30}" type="pres">
      <dgm:prSet presAssocID="{04A1031E-BA34-4D18-B29C-103A54762513}" presName="Name8" presStyleCnt="0"/>
      <dgm:spPr/>
    </dgm:pt>
    <dgm:pt modelId="{07F0C778-2DCF-406E-8206-50D4EC50D6AE}" type="pres">
      <dgm:prSet presAssocID="{04A1031E-BA34-4D18-B29C-103A54762513}" presName="level" presStyleLbl="node1" presStyleIdx="0" presStyleCnt="4">
        <dgm:presLayoutVars>
          <dgm:chMax val="1"/>
          <dgm:bulletEnabled val="1"/>
        </dgm:presLayoutVars>
      </dgm:prSet>
      <dgm:spPr/>
    </dgm:pt>
    <dgm:pt modelId="{840E882B-861F-4882-B820-439E2C5D1ECE}" type="pres">
      <dgm:prSet presAssocID="{04A1031E-BA34-4D18-B29C-103A5476251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08EBBD-F7EB-477B-8D6B-230366DBE953}" type="pres">
      <dgm:prSet presAssocID="{1B0298F7-5BF9-4697-92DF-19A14127A02D}" presName="Name8" presStyleCnt="0"/>
      <dgm:spPr/>
    </dgm:pt>
    <dgm:pt modelId="{FCE8AE16-A197-42AC-933E-6A3CAB928B4E}" type="pres">
      <dgm:prSet presAssocID="{1B0298F7-5BF9-4697-92DF-19A14127A02D}" presName="level" presStyleLbl="node1" presStyleIdx="1" presStyleCnt="4">
        <dgm:presLayoutVars>
          <dgm:chMax val="1"/>
          <dgm:bulletEnabled val="1"/>
        </dgm:presLayoutVars>
      </dgm:prSet>
      <dgm:spPr/>
    </dgm:pt>
    <dgm:pt modelId="{BBBD2C24-ED4E-4E9D-BA8F-0911F18B3612}" type="pres">
      <dgm:prSet presAssocID="{1B0298F7-5BF9-4697-92DF-19A14127A02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CE3475-1522-4738-A8FF-32091009C24E}" type="pres">
      <dgm:prSet presAssocID="{66368CD1-B460-4B8B-AAEC-1E7F0A014694}" presName="Name8" presStyleCnt="0"/>
      <dgm:spPr/>
    </dgm:pt>
    <dgm:pt modelId="{3B3DB8FC-9DA4-4B42-8883-0DCFC250AC40}" type="pres">
      <dgm:prSet presAssocID="{66368CD1-B460-4B8B-AAEC-1E7F0A014694}" presName="level" presStyleLbl="node1" presStyleIdx="2" presStyleCnt="4">
        <dgm:presLayoutVars>
          <dgm:chMax val="1"/>
          <dgm:bulletEnabled val="1"/>
        </dgm:presLayoutVars>
      </dgm:prSet>
      <dgm:spPr/>
    </dgm:pt>
    <dgm:pt modelId="{F25562F7-C0AD-48DB-ABA3-D5C424C2F5E0}" type="pres">
      <dgm:prSet presAssocID="{66368CD1-B460-4B8B-AAEC-1E7F0A0146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1A8F06-6331-43C6-BCB4-E19F6A64D6EA}" type="pres">
      <dgm:prSet presAssocID="{A91E4C13-1AF9-4FB8-9329-C52397E7495F}" presName="Name8" presStyleCnt="0"/>
      <dgm:spPr/>
    </dgm:pt>
    <dgm:pt modelId="{3CA1223D-58D7-40F6-99AB-09A1D9E5A1A4}" type="pres">
      <dgm:prSet presAssocID="{A91E4C13-1AF9-4FB8-9329-C52397E7495F}" presName="level" presStyleLbl="node1" presStyleIdx="3" presStyleCnt="4">
        <dgm:presLayoutVars>
          <dgm:chMax val="1"/>
          <dgm:bulletEnabled val="1"/>
        </dgm:presLayoutVars>
      </dgm:prSet>
      <dgm:spPr/>
    </dgm:pt>
    <dgm:pt modelId="{47F73FBE-A8E5-4F0B-A864-855401229125}" type="pres">
      <dgm:prSet presAssocID="{A91E4C13-1AF9-4FB8-9329-C52397E7495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32F982E-6AC1-45C1-AFD2-21CAF455127E}" type="presOf" srcId="{A91E4C13-1AF9-4FB8-9329-C52397E7495F}" destId="{3CA1223D-58D7-40F6-99AB-09A1D9E5A1A4}" srcOrd="0" destOrd="0" presId="urn:microsoft.com/office/officeart/2005/8/layout/pyramid1"/>
    <dgm:cxn modelId="{86CD0232-861D-4F0C-BFF8-6B26592500A7}" srcId="{00397004-78A1-4104-A25A-0DF79DAE843B}" destId="{66368CD1-B460-4B8B-AAEC-1E7F0A014694}" srcOrd="2" destOrd="0" parTransId="{90429982-C624-4FDA-9D90-4752C29713F5}" sibTransId="{1BF7F5E3-DD0A-4E4F-96C9-B79F8DD1044B}"/>
    <dgm:cxn modelId="{25B09734-181E-4284-927A-2FE541005B52}" type="presOf" srcId="{1B0298F7-5BF9-4697-92DF-19A14127A02D}" destId="{FCE8AE16-A197-42AC-933E-6A3CAB928B4E}" srcOrd="0" destOrd="0" presId="urn:microsoft.com/office/officeart/2005/8/layout/pyramid1"/>
    <dgm:cxn modelId="{26E6173C-2F79-485B-92AE-40E2829425A3}" type="presOf" srcId="{04A1031E-BA34-4D18-B29C-103A54762513}" destId="{07F0C778-2DCF-406E-8206-50D4EC50D6AE}" srcOrd="0" destOrd="0" presId="urn:microsoft.com/office/officeart/2005/8/layout/pyramid1"/>
    <dgm:cxn modelId="{EF52CF3E-2457-40D2-9D9C-D9B7467B8505}" type="presOf" srcId="{00397004-78A1-4104-A25A-0DF79DAE843B}" destId="{096EEBDD-8AF5-4C9C-B2C8-EF662AB767C3}" srcOrd="0" destOrd="0" presId="urn:microsoft.com/office/officeart/2005/8/layout/pyramid1"/>
    <dgm:cxn modelId="{AB4E6871-7479-409C-83BB-06774A3DF00F}" type="presOf" srcId="{A91E4C13-1AF9-4FB8-9329-C52397E7495F}" destId="{47F73FBE-A8E5-4F0B-A864-855401229125}" srcOrd="1" destOrd="0" presId="urn:microsoft.com/office/officeart/2005/8/layout/pyramid1"/>
    <dgm:cxn modelId="{FFAF067A-CC00-4B4B-AED5-73EFBEB1DD1A}" type="presOf" srcId="{04A1031E-BA34-4D18-B29C-103A54762513}" destId="{840E882B-861F-4882-B820-439E2C5D1ECE}" srcOrd="1" destOrd="0" presId="urn:microsoft.com/office/officeart/2005/8/layout/pyramid1"/>
    <dgm:cxn modelId="{D10EAD81-EE9D-44CB-9207-4E8374F56BDE}" type="presOf" srcId="{66368CD1-B460-4B8B-AAEC-1E7F0A014694}" destId="{F25562F7-C0AD-48DB-ABA3-D5C424C2F5E0}" srcOrd="1" destOrd="0" presId="urn:microsoft.com/office/officeart/2005/8/layout/pyramid1"/>
    <dgm:cxn modelId="{FD534086-0CA5-492B-9773-2464DC1ED4D4}" srcId="{00397004-78A1-4104-A25A-0DF79DAE843B}" destId="{1B0298F7-5BF9-4697-92DF-19A14127A02D}" srcOrd="1" destOrd="0" parTransId="{B8D46DC9-FD8F-418C-9E04-C60719BCE841}" sibTransId="{DA7F1FC7-3290-4369-8612-2307AFBAFBAF}"/>
    <dgm:cxn modelId="{956E238C-4549-49E4-BF2D-4F8A6AEEDA12}" srcId="{00397004-78A1-4104-A25A-0DF79DAE843B}" destId="{04A1031E-BA34-4D18-B29C-103A54762513}" srcOrd="0" destOrd="0" parTransId="{CF66C1ED-2054-4C30-8518-069C328621E2}" sibTransId="{B064EB3B-07EF-4074-BC74-71C7020351EA}"/>
    <dgm:cxn modelId="{AD0AFE8C-464C-4A0E-8B8A-970323488FAA}" type="presOf" srcId="{66368CD1-B460-4B8B-AAEC-1E7F0A014694}" destId="{3B3DB8FC-9DA4-4B42-8883-0DCFC250AC40}" srcOrd="0" destOrd="0" presId="urn:microsoft.com/office/officeart/2005/8/layout/pyramid1"/>
    <dgm:cxn modelId="{59D32FA1-3C00-4786-82D9-482321D3BE9E}" type="presOf" srcId="{1B0298F7-5BF9-4697-92DF-19A14127A02D}" destId="{BBBD2C24-ED4E-4E9D-BA8F-0911F18B3612}" srcOrd="1" destOrd="0" presId="urn:microsoft.com/office/officeart/2005/8/layout/pyramid1"/>
    <dgm:cxn modelId="{516A10E7-3028-4002-A9BE-F0AC713B2380}" srcId="{00397004-78A1-4104-A25A-0DF79DAE843B}" destId="{A91E4C13-1AF9-4FB8-9329-C52397E7495F}" srcOrd="3" destOrd="0" parTransId="{B5A092E4-525D-446B-98CF-9A1F22CACC91}" sibTransId="{5214637A-6D44-4E7A-9257-C0101D732D38}"/>
    <dgm:cxn modelId="{335122C0-C96E-44AF-924D-20E9AA4778FC}" type="presParOf" srcId="{096EEBDD-8AF5-4C9C-B2C8-EF662AB767C3}" destId="{924373ED-991B-4C33-BEBC-54C0B9944E30}" srcOrd="0" destOrd="0" presId="urn:microsoft.com/office/officeart/2005/8/layout/pyramid1"/>
    <dgm:cxn modelId="{19B6C2EB-D49D-4468-841B-5F29D0D02064}" type="presParOf" srcId="{924373ED-991B-4C33-BEBC-54C0B9944E30}" destId="{07F0C778-2DCF-406E-8206-50D4EC50D6AE}" srcOrd="0" destOrd="0" presId="urn:microsoft.com/office/officeart/2005/8/layout/pyramid1"/>
    <dgm:cxn modelId="{01AB33CD-BC3F-4540-9FB5-9F7AD1767106}" type="presParOf" srcId="{924373ED-991B-4C33-BEBC-54C0B9944E30}" destId="{840E882B-861F-4882-B820-439E2C5D1ECE}" srcOrd="1" destOrd="0" presId="urn:microsoft.com/office/officeart/2005/8/layout/pyramid1"/>
    <dgm:cxn modelId="{3A872C22-9E41-42D1-908A-D911697DEBA9}" type="presParOf" srcId="{096EEBDD-8AF5-4C9C-B2C8-EF662AB767C3}" destId="{1008EBBD-F7EB-477B-8D6B-230366DBE953}" srcOrd="1" destOrd="0" presId="urn:microsoft.com/office/officeart/2005/8/layout/pyramid1"/>
    <dgm:cxn modelId="{205F31E0-5289-458A-8162-78ED2F720360}" type="presParOf" srcId="{1008EBBD-F7EB-477B-8D6B-230366DBE953}" destId="{FCE8AE16-A197-42AC-933E-6A3CAB928B4E}" srcOrd="0" destOrd="0" presId="urn:microsoft.com/office/officeart/2005/8/layout/pyramid1"/>
    <dgm:cxn modelId="{64E04D12-8828-4C5C-BA89-4A546B8D1F0E}" type="presParOf" srcId="{1008EBBD-F7EB-477B-8D6B-230366DBE953}" destId="{BBBD2C24-ED4E-4E9D-BA8F-0911F18B3612}" srcOrd="1" destOrd="0" presId="urn:microsoft.com/office/officeart/2005/8/layout/pyramid1"/>
    <dgm:cxn modelId="{0834F061-0FBE-43A0-A281-47A63E85AF7B}" type="presParOf" srcId="{096EEBDD-8AF5-4C9C-B2C8-EF662AB767C3}" destId="{7FCE3475-1522-4738-A8FF-32091009C24E}" srcOrd="2" destOrd="0" presId="urn:microsoft.com/office/officeart/2005/8/layout/pyramid1"/>
    <dgm:cxn modelId="{7506C11A-92DA-4EE6-B260-31083676C32F}" type="presParOf" srcId="{7FCE3475-1522-4738-A8FF-32091009C24E}" destId="{3B3DB8FC-9DA4-4B42-8883-0DCFC250AC40}" srcOrd="0" destOrd="0" presId="urn:microsoft.com/office/officeart/2005/8/layout/pyramid1"/>
    <dgm:cxn modelId="{F1974BC5-AAA3-4731-8EDA-E5676B4067F7}" type="presParOf" srcId="{7FCE3475-1522-4738-A8FF-32091009C24E}" destId="{F25562F7-C0AD-48DB-ABA3-D5C424C2F5E0}" srcOrd="1" destOrd="0" presId="urn:microsoft.com/office/officeart/2005/8/layout/pyramid1"/>
    <dgm:cxn modelId="{467D7D74-E90B-45F1-9AD6-861ABFD1A9A9}" type="presParOf" srcId="{096EEBDD-8AF5-4C9C-B2C8-EF662AB767C3}" destId="{DF1A8F06-6331-43C6-BCB4-E19F6A64D6EA}" srcOrd="3" destOrd="0" presId="urn:microsoft.com/office/officeart/2005/8/layout/pyramid1"/>
    <dgm:cxn modelId="{D6873DD5-0344-45D8-A945-73C2F9419082}" type="presParOf" srcId="{DF1A8F06-6331-43C6-BCB4-E19F6A64D6EA}" destId="{3CA1223D-58D7-40F6-99AB-09A1D9E5A1A4}" srcOrd="0" destOrd="0" presId="urn:microsoft.com/office/officeart/2005/8/layout/pyramid1"/>
    <dgm:cxn modelId="{473BB8A6-36D9-4B7C-AA10-D59D50EFD328}" type="presParOf" srcId="{DF1A8F06-6331-43C6-BCB4-E19F6A64D6EA}" destId="{47F73FBE-A8E5-4F0B-A864-85540122912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0C778-2DCF-406E-8206-50D4EC50D6AE}">
      <dsp:nvSpPr>
        <dsp:cNvPr id="0" name=""/>
        <dsp:cNvSpPr/>
      </dsp:nvSpPr>
      <dsp:spPr>
        <a:xfrm>
          <a:off x="3047999" y="0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Century Gothic" panose="020B0502020202020204" pitchFamily="34" charset="0"/>
          </a:endParaRPr>
        </a:p>
      </dsp:txBody>
      <dsp:txXfrm>
        <a:off x="3047999" y="0"/>
        <a:ext cx="2032000" cy="1354666"/>
      </dsp:txXfrm>
    </dsp:sp>
    <dsp:sp modelId="{FCE8AE16-A197-42AC-933E-6A3CAB928B4E}">
      <dsp:nvSpPr>
        <dsp:cNvPr id="0" name=""/>
        <dsp:cNvSpPr/>
      </dsp:nvSpPr>
      <dsp:spPr>
        <a:xfrm>
          <a:off x="2032000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entury Gothic" panose="020B0502020202020204" pitchFamily="34" charset="0"/>
          </a:endParaRPr>
        </a:p>
      </dsp:txBody>
      <dsp:txXfrm>
        <a:off x="2743199" y="1354666"/>
        <a:ext cx="2641600" cy="1354666"/>
      </dsp:txXfrm>
    </dsp:sp>
    <dsp:sp modelId="{3B3DB8FC-9DA4-4B42-8883-0DCFC250AC40}">
      <dsp:nvSpPr>
        <dsp:cNvPr id="0" name=""/>
        <dsp:cNvSpPr/>
      </dsp:nvSpPr>
      <dsp:spPr>
        <a:xfrm>
          <a:off x="1015999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entury Gothic" panose="020B0502020202020204" pitchFamily="34" charset="0"/>
          </a:endParaRPr>
        </a:p>
      </dsp:txBody>
      <dsp:txXfrm>
        <a:off x="2082799" y="2709333"/>
        <a:ext cx="3962400" cy="1354666"/>
      </dsp:txXfrm>
    </dsp:sp>
    <dsp:sp modelId="{3CA1223D-58D7-40F6-99AB-09A1D9E5A1A4}">
      <dsp:nvSpPr>
        <dsp:cNvPr id="0" name=""/>
        <dsp:cNvSpPr/>
      </dsp:nvSpPr>
      <dsp:spPr>
        <a:xfrm>
          <a:off x="0" y="4064000"/>
          <a:ext cx="8128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Century Gothic" panose="020B0502020202020204" pitchFamily="34" charset="0"/>
          </a:endParaRPr>
        </a:p>
      </dsp:txBody>
      <dsp:txXfrm>
        <a:off x="1422399" y="4064000"/>
        <a:ext cx="52832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DF28F-5B54-4FAB-8861-33B7F75D5B7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60A6-6A0F-4C61-B37B-AC06FF991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260A6-6A0F-4C61-B37B-AC06FF991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7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260A6-6A0F-4C61-B37B-AC06FF991B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9B2E-8F53-BD0B-1E9D-019F964D8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97626-429C-CB26-CAEA-D341EA9F8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8609-C84E-CEE3-A979-B8A3C133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23955-EB16-3644-CC68-FA44D030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5F78-C2C3-B3BB-04B6-D913BECA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5863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EEEE-B4FB-1710-2484-F9E25984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E787B-93AC-34B0-0D40-E47E348F1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624C-6A59-78E4-8D20-687B968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498E2-E15C-8A14-9128-A5B998C0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51C0F-E09C-210E-C150-3A206ED8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3069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BB35E-C6B5-B859-C40C-F2B00E424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0331D-36AF-3AC2-1FCD-BFFC12374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359E7-870F-0A1B-A3B5-52413638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F41B1-A1B3-90B7-7DC5-B83EFBE6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E8AA-7EED-9052-1227-E5A714C6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776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7334" y="2675588"/>
            <a:ext cx="5430943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1F469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77334" y="3824453"/>
            <a:ext cx="5977043" cy="237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67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94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7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92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3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733E-6B17-A663-CFA7-678BD739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3A425-B502-7B8B-BF24-AB33091E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16E28-F4DC-79A8-761B-DA3B9D8B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CBE42-B301-E40D-E6C1-EA7F15A5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26DA3-BB56-1E58-E660-E1F48D03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40EAB-7AD8-C3E3-33FF-53495842D1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EFEFEF"/>
              </a:gs>
              <a:gs pos="59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6629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2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6B2B-915F-D997-E604-08AA733D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91FEF-02DB-2D9D-0549-76DA714B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805FD-282B-2D8B-F61B-2B12862C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09A6-8684-7258-1A7C-A4167C16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44104-AA63-AA2D-F14B-5394AA0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3604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DD31-293A-8559-489E-21F6A797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ACE6-8BF7-31EB-F114-30EDF85E4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6045D-473F-2116-E18F-BAC0C1D43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C0B6C-E642-1F4E-6895-6CD7D491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01231-76DA-CD39-2155-BB337A08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BCE2F-1CA7-61DE-DF27-7C4473E3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6111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4CFB-189C-5113-E724-AAE2D006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7D716-DCC2-BE95-9D8A-1DD4C22D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3180D-C870-66A5-44E4-25AC2B253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44F13-11E5-5A32-3556-72BAD8A80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18179-F656-F875-754E-814A187DD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72523-A11B-3C76-5DB9-C80F7560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AB6D1-E223-344B-E320-0451C8D0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6DAD6-B6DC-483F-34A0-558E59A7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0564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5FF6-8452-7064-57DB-7CE31ABD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C1DA9-C1B1-712B-9780-4CC1BD33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F405E-256A-7E4F-5DC8-AFB9FCB1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858BF-E1B8-3EEA-6376-97D76015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714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766F7-0A2B-0F35-16A7-80806F5E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C67C-78C0-51C8-B523-590B89E6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3CC12-2134-6167-81EE-6BD7250A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9237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ABD4-04CC-9FC2-16AF-657CE332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C69D-B4E8-AF4A-8505-ADE622A81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E8B97-81EA-02E5-3A77-516E44FF5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4E886-62CA-3C1A-9AB1-A4FF3387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AA5-2349-1283-65D2-25012EC3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AC34C-8556-AFFD-9E4B-3FAA69E1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014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091E5-5EBA-F14C-8848-FFBFB40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2AA1A-E424-4FD7-E401-7C6B64EFF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895CC-8284-19C3-CDBA-775033A8D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C6F64-D609-AFDA-E17F-5BEB2CD3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11515-E9C7-F68A-E538-FEF9AAC9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43526-7521-F6AF-13B7-7C0BCEDE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7755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6B663-2A37-F97D-C5E4-37029B3A1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E88F8-9F50-2A97-FFA4-0111356E9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1F469-4F46-551A-D060-4A7FE9251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DCE17-DD0B-4F2F-BC05-11745B9AD7CF}" type="datetimeFigureOut">
              <a:rPr lang="en-PK" smtClean="0"/>
              <a:t>30/10/2025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F567-92D4-E28A-8DB9-6E4AAAB34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36F35-84B2-42B8-E12A-B76CE541A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7EBF-3E48-46C5-A516-04A59C278E2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6580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avi.org/operating-model/gavis-partnership-model/civil-societ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77EC1332-7461-B94E-29DF-80D4C49B4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036CE2-C64C-2AFF-9008-B99AF8AEA311}"/>
              </a:ext>
            </a:extLst>
          </p:cNvPr>
          <p:cNvSpPr txBox="1"/>
          <p:nvPr/>
        </p:nvSpPr>
        <p:spPr>
          <a:xfrm>
            <a:off x="698643" y="5465852"/>
            <a:ext cx="4130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Dr. Maha Talat</a:t>
            </a:r>
          </a:p>
          <a:p>
            <a:r>
              <a:rPr lang="en-US" sz="2800" dirty="0">
                <a:solidFill>
                  <a:schemeClr val="bg1"/>
                </a:solidFill>
              </a:rPr>
              <a:t>Executive Director- IHHN</a:t>
            </a:r>
            <a:endParaRPr lang="en-P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85B2-D265-8042-C718-7E2FD41C3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CB10CB-EE64-970F-BD80-C15FD1C2848B}"/>
              </a:ext>
            </a:extLst>
          </p:cNvPr>
          <p:cNvSpPr txBox="1"/>
          <p:nvPr/>
        </p:nvSpPr>
        <p:spPr>
          <a:xfrm>
            <a:off x="477612" y="160408"/>
            <a:ext cx="1055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Problem Statement at the community level </a:t>
            </a:r>
            <a:endParaRPr lang="en-US" sz="4000" b="1" dirty="0">
              <a:solidFill>
                <a:srgbClr val="E9252C"/>
              </a:solidFill>
              <a:latin typeface="Aptos Display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32BD6-AB6C-1274-5DCF-E28C4D536FAC}"/>
              </a:ext>
            </a:extLst>
          </p:cNvPr>
          <p:cNvSpPr txBox="1"/>
          <p:nvPr/>
        </p:nvSpPr>
        <p:spPr>
          <a:xfrm>
            <a:off x="1005840" y="1140287"/>
            <a:ext cx="1002792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Accessibility Issues</a:t>
            </a:r>
            <a:r>
              <a:rPr lang="en-US" sz="2000" dirty="0"/>
              <a:t>: Compromised vaccination coverage due to geographical issues including  uncovered,  vulnerable  and hard-to-reach areas due to different terrains. </a:t>
            </a:r>
          </a:p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Inadequate HR: </a:t>
            </a:r>
            <a:r>
              <a:rPr lang="en-US" sz="2000" dirty="0"/>
              <a:t>Insufficient resources at government level to address the required need at field level. </a:t>
            </a:r>
          </a:p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Capacity Building of Immunization Staff</a:t>
            </a:r>
            <a:r>
              <a:rPr lang="en-US" sz="2000" b="1" dirty="0"/>
              <a:t>:  </a:t>
            </a:r>
            <a:r>
              <a:rPr lang="en-US" sz="2000" dirty="0"/>
              <a:t>Due to the limited resources the on-going training of staff members is not planned on regular basis. </a:t>
            </a:r>
          </a:p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Cold chain  Management: </a:t>
            </a:r>
            <a:r>
              <a:rPr lang="en-US" sz="2000" dirty="0"/>
              <a:t>Compromised cold chain at facility and outreach. Non functional ILRs at facility, and unavailability of cold chain management. </a:t>
            </a:r>
          </a:p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Lack of awareness and knowledge at community level: </a:t>
            </a:r>
            <a:r>
              <a:rPr lang="en-US" sz="2000" dirty="0"/>
              <a:t>Low acceptability at community level due to lack of knowledge on immunization resulting in low uptake of vaccination. </a:t>
            </a:r>
          </a:p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Weak Monitoring and Accountability Mechanism: </a:t>
            </a:r>
            <a:r>
              <a:rPr lang="en-US" sz="2000" dirty="0"/>
              <a:t> Due to resource constraints at field level regular monitoring and accountably mechanism are is in place. </a:t>
            </a:r>
          </a:p>
          <a:p>
            <a:pPr algn="just"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5F668D-BA83-8036-816E-E9C3FE214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1249460"/>
            <a:ext cx="189413" cy="322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4E5DD5-22F0-673C-1082-6C40E41D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41352" y="1894643"/>
            <a:ext cx="189413" cy="322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D69BB1-A97C-8BC9-3710-6C63BEAE2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1" y="2598176"/>
            <a:ext cx="189413" cy="322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A6B2F4-E78A-5AA7-B80B-20C92F48C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55690" y="3179020"/>
            <a:ext cx="189413" cy="322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E8397-EEBD-7856-663A-4B6A839CF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55690" y="3882553"/>
            <a:ext cx="228317" cy="3885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FBFFFA-1409-F77E-DB9C-3C8428D5F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91377" y="4586086"/>
            <a:ext cx="228317" cy="3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2F0BB-FF2A-8CBB-D3C0-7A68AD69A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8BCD79-30AB-2905-3C6A-EDFA39EBE543}"/>
              </a:ext>
            </a:extLst>
          </p:cNvPr>
          <p:cNvSpPr txBox="1"/>
          <p:nvPr/>
        </p:nvSpPr>
        <p:spPr>
          <a:xfrm>
            <a:off x="477612" y="160408"/>
            <a:ext cx="1055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Why FMM was needed for CSO Engagement?</a:t>
            </a:r>
            <a:endParaRPr lang="en-US" sz="4000" b="1" dirty="0">
              <a:solidFill>
                <a:srgbClr val="E9252C"/>
              </a:solidFill>
              <a:latin typeface="Aptos Display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82005-59EF-6DBD-D663-0B327174FDA7}"/>
              </a:ext>
            </a:extLst>
          </p:cNvPr>
          <p:cNvSpPr txBox="1"/>
          <p:nvPr/>
        </p:nvSpPr>
        <p:spPr>
          <a:xfrm>
            <a:off x="845103" y="591687"/>
            <a:ext cx="11084560" cy="6796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Aptos Display" panose="020B00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Need for Local Partners: </a:t>
            </a:r>
            <a:r>
              <a:rPr lang="en-US" sz="2000" dirty="0">
                <a:solidFill>
                  <a:prstClr val="black"/>
                </a:solidFill>
                <a:latin typeface="Aptos Display" panose="020B0004020202020204" pitchFamily="34" charset="0"/>
              </a:rPr>
              <a:t>CSOs act as pivotal role to manage the mechanism and strengthen the community led process which is for the community, by the community,  in the community.</a:t>
            </a:r>
            <a:endParaRPr lang="en-US" sz="2000" dirty="0">
              <a:latin typeface="Aptos Display" panose="020B00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000" dirty="0">
                <a:latin typeface="Aptos Display" panose="020B0004020202020204" pitchFamily="34" charset="0"/>
              </a:rPr>
              <a:t>	- Presence at grassroot level</a:t>
            </a:r>
          </a:p>
          <a:p>
            <a:pPr algn="just">
              <a:spcAft>
                <a:spcPts val="600"/>
              </a:spcAft>
            </a:pPr>
            <a:r>
              <a:rPr lang="en-US" sz="2000" dirty="0">
                <a:latin typeface="Aptos Display" panose="020B0004020202020204" pitchFamily="34" charset="0"/>
              </a:rPr>
              <a:t>	- Community Acceptability and Trust </a:t>
            </a:r>
          </a:p>
          <a:p>
            <a:pPr algn="just">
              <a:spcAft>
                <a:spcPts val="600"/>
              </a:spcAft>
            </a:pPr>
            <a:r>
              <a:rPr lang="en-US" sz="2000" dirty="0">
                <a:latin typeface="Aptos Display" panose="020B0004020202020204" pitchFamily="34" charset="0"/>
              </a:rPr>
              <a:t>	- Coordination with stakeholders including community </a:t>
            </a:r>
          </a:p>
          <a:p>
            <a:pPr algn="just">
              <a:spcAft>
                <a:spcPts val="600"/>
              </a:spcAft>
            </a:pPr>
            <a:r>
              <a:rPr lang="en-US" sz="2000" dirty="0">
                <a:latin typeface="Aptos Display" panose="020B0004020202020204" pitchFamily="34" charset="0"/>
              </a:rPr>
              <a:t>	- Ability to operate in hard-to-reach areas—enhancing equitable and inclusive immunization 	coverage.</a:t>
            </a:r>
          </a:p>
          <a:p>
            <a:pPr algn="just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Bridging Mechanism Introduced</a:t>
            </a:r>
            <a:r>
              <a:rPr lang="en-US" sz="2000" dirty="0">
                <a:latin typeface="Aptos Display" panose="020B0004020202020204" pitchFamily="34" charset="0"/>
              </a:rPr>
              <a:t>: </a:t>
            </a:r>
          </a:p>
          <a:p>
            <a:pPr algn="just">
              <a:spcAft>
                <a:spcPts val="600"/>
              </a:spcAft>
            </a:pPr>
            <a:r>
              <a:rPr lang="en-US" sz="2000" dirty="0">
                <a:latin typeface="Aptos Display" panose="020B0004020202020204" pitchFamily="34" charset="0"/>
              </a:rPr>
              <a:t>	- Release of funds to CSOs through government is laborious process. </a:t>
            </a:r>
          </a:p>
          <a:p>
            <a:pPr algn="just">
              <a:spcAft>
                <a:spcPts val="600"/>
              </a:spcAft>
            </a:pPr>
            <a:r>
              <a:rPr lang="en-US" sz="2000" dirty="0">
                <a:latin typeface="Aptos Display" panose="020B0004020202020204" pitchFamily="34" charset="0"/>
              </a:rPr>
              <a:t>	- Strengthening  the link between communities and the health system through trusted local 	partners.</a:t>
            </a:r>
          </a:p>
          <a:p>
            <a:pPr algn="just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Strengthen Coordination with Government: </a:t>
            </a:r>
          </a:p>
          <a:p>
            <a:pPr algn="just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	-  </a:t>
            </a:r>
            <a:r>
              <a:rPr lang="en-US" sz="2000" dirty="0">
                <a:latin typeface="Aptos Display" panose="020B0004020202020204" pitchFamily="34" charset="0"/>
              </a:rPr>
              <a:t>Improved coordination with government for enhanced  immunization coverage.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ptos Display" panose="020B0004020202020204" pitchFamily="34" charset="0"/>
              </a:rPr>
              <a:t>Strengthen Accountability and Transparency: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ptos Display" panose="020B0004020202020204" pitchFamily="34" charset="0"/>
              </a:rPr>
              <a:t>	- S</a:t>
            </a:r>
            <a:r>
              <a:rPr lang="en-US" sz="2000" b="1" dirty="0">
                <a:solidFill>
                  <a:prstClr val="black"/>
                </a:solidFill>
                <a:latin typeface="Aptos Display" panose="020B0004020202020204" pitchFamily="34" charset="0"/>
              </a:rPr>
              <a:t>trengthened accountability</a:t>
            </a:r>
            <a:r>
              <a:rPr lang="en-US" sz="2000" dirty="0">
                <a:solidFill>
                  <a:prstClr val="black"/>
                </a:solidFill>
                <a:latin typeface="Aptos Display" panose="020B0004020202020204" pitchFamily="34" charset="0"/>
              </a:rPr>
              <a:t>, </a:t>
            </a:r>
            <a:r>
              <a:rPr lang="en-US" sz="2000" b="1" dirty="0">
                <a:latin typeface="Aptos Display" panose="020B0004020202020204" pitchFamily="34" charset="0"/>
              </a:rPr>
              <a:t>transparency</a:t>
            </a:r>
            <a:r>
              <a:rPr lang="en-US" sz="2000" dirty="0">
                <a:solidFill>
                  <a:prstClr val="black"/>
                </a:solidFill>
                <a:latin typeface="Aptos Display" panose="020B0004020202020204" pitchFamily="34" charset="0"/>
              </a:rPr>
              <a:t>, and CSO engagement in Gavi-supported initiatives. through consistent follow-up, and better coordination with provincial and district government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lang="en-US" sz="2000" dirty="0">
              <a:solidFill>
                <a:prstClr val="black"/>
              </a:solidFill>
              <a:latin typeface="Aptos Display" panose="020B0004020202020204" pitchFamily="34" charset="0"/>
            </a:endParaRPr>
          </a:p>
          <a:p>
            <a:pPr algn="just"/>
            <a:endParaRPr lang="en-US" sz="2000" dirty="0">
              <a:latin typeface="Aptos Display" panose="020B00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806DBE-0853-A6D2-92F7-0876AB4DD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991684"/>
            <a:ext cx="189413" cy="322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237AE4-E4BA-6D28-B1F6-CFE5F52B1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7115" y="3519840"/>
            <a:ext cx="189413" cy="322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F9CDE9-024D-A1E8-788E-5F9D8FB47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55690" y="4956248"/>
            <a:ext cx="189413" cy="322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58B10-A929-EF5F-710F-F12918C01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55690" y="5577221"/>
            <a:ext cx="189413" cy="3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1CEE0-416C-A1D9-24BB-10C6C213A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379D86-C73A-4313-27A4-DBD28623F1E1}"/>
              </a:ext>
            </a:extLst>
          </p:cNvPr>
          <p:cNvSpPr txBox="1"/>
          <p:nvPr/>
        </p:nvSpPr>
        <p:spPr>
          <a:xfrm>
            <a:off x="477612" y="160408"/>
            <a:ext cx="1055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GAVI </a:t>
            </a:r>
            <a:r>
              <a:rPr lang="en-US" sz="4000" b="1" dirty="0">
                <a:solidFill>
                  <a:srgbClr val="E9252C"/>
                </a:solidFill>
                <a:latin typeface="Aptos Display" panose="020B0004020202020204" pitchFamily="34" charset="0"/>
              </a:rPr>
              <a:t>FUND MANAGEMENT MECHANISM </a:t>
            </a:r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(FMM)</a:t>
            </a:r>
            <a:endParaRPr lang="en-US" sz="4000" b="1" dirty="0">
              <a:solidFill>
                <a:srgbClr val="E9252C"/>
              </a:solidFill>
              <a:latin typeface="Aptos Display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FC34C-39FB-359A-7B64-69D008348D60}"/>
              </a:ext>
            </a:extLst>
          </p:cNvPr>
          <p:cNvSpPr txBox="1"/>
          <p:nvPr/>
        </p:nvSpPr>
        <p:spPr>
          <a:xfrm>
            <a:off x="1005839" y="1140287"/>
            <a:ext cx="10504189" cy="477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GAVI FMM is implemented in the 11 countries.</a:t>
            </a:r>
          </a:p>
          <a:p>
            <a:pPr algn="just">
              <a:spcAft>
                <a:spcPts val="600"/>
              </a:spcAft>
            </a:pPr>
            <a:endParaRPr lang="en-US" sz="105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Established under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Gavi’s CSO Engagement Framework (2021–2025)</a:t>
            </a:r>
          </a:p>
          <a:p>
            <a:pPr algn="just"/>
            <a:r>
              <a:rPr lang="en-US" dirty="0">
                <a:solidFill>
                  <a:srgbClr val="0563C1"/>
                </a:solidFill>
                <a:latin typeface="Aptos Narrow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https://www.gavi.org/operating-model/gavis-partnership-model/</a:t>
            </a:r>
            <a:r>
              <a:rPr lang="en-US" dirty="0">
                <a:latin typeface="Aptos Narrow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civil-society</a:t>
            </a:r>
            <a:endParaRPr lang="en-US" dirty="0">
              <a:latin typeface="Aptos Narrow" panose="020B0004020202020204" pitchFamily="34" charset="0"/>
            </a:endParaRPr>
          </a:p>
          <a:p>
            <a:pPr algn="just"/>
            <a:endParaRPr lang="en-US" sz="900" b="1" dirty="0">
              <a:solidFill>
                <a:srgbClr val="143C8A"/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Channels funding efficiently to Civil Society Organizations (CSOs) for immunization-related initiatives (to lend hand to the Government)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Managed by Mannion Daniels in partnership with Oxford Policy Management (OPM).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Provides end-to-end grant management support from application to reporting.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Ensures transparent, accountable, and performance-based funding processes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Strengthens CSO capacity, monitoring, and alignment with national immunization goals to support government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F83771-2129-EDCD-9286-3B1D3EE24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81971" y="1210137"/>
            <a:ext cx="189413" cy="32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B6A0B6-51E1-AB9F-BD7F-9AB1C8C6D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63854" y="1874347"/>
            <a:ext cx="189413" cy="322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8C399D-47F4-2108-A9F1-F8A5FB7DD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81971" y="2634283"/>
            <a:ext cx="189413" cy="322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7C66EA-5049-1E00-9B8B-1AD08C718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69006" y="3494777"/>
            <a:ext cx="189413" cy="322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1158BB-92CC-483D-E3E0-1CBFAECC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81971" y="4038953"/>
            <a:ext cx="189413" cy="322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C9CC5-5503-3760-52D4-0B5CD15C8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63854" y="4604452"/>
            <a:ext cx="189413" cy="322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FDF920-7D24-A5C3-A3D4-EB5D4EEE0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67530" y="5169951"/>
            <a:ext cx="189413" cy="3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F64AB-EC6A-E1BE-63BA-57DDC3D12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77FBE06-0FCA-82AF-1262-AA4EF93CD075}"/>
              </a:ext>
            </a:extLst>
          </p:cNvPr>
          <p:cNvGrpSpPr/>
          <p:nvPr/>
        </p:nvGrpSpPr>
        <p:grpSpPr>
          <a:xfrm>
            <a:off x="109544" y="1524000"/>
            <a:ext cx="11972913" cy="3619500"/>
            <a:chOff x="159224" y="1619250"/>
            <a:chExt cx="11753827" cy="36195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3A14BBA-8B19-65F6-10AC-03DAF3C02064}"/>
                </a:ext>
              </a:extLst>
            </p:cNvPr>
            <p:cNvSpPr/>
            <p:nvPr/>
          </p:nvSpPr>
          <p:spPr>
            <a:xfrm>
              <a:off x="159224" y="1619250"/>
              <a:ext cx="11753827" cy="3619500"/>
            </a:xfrm>
            <a:prstGeom prst="roundRect">
              <a:avLst>
                <a:gd name="adj" fmla="val 10215"/>
              </a:avLst>
            </a:prstGeom>
            <a:solidFill>
              <a:srgbClr val="1848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1B192FD-88C9-9D40-E9AC-9722C8A3996A}"/>
                </a:ext>
              </a:extLst>
            </p:cNvPr>
            <p:cNvSpPr/>
            <p:nvPr/>
          </p:nvSpPr>
          <p:spPr>
            <a:xfrm>
              <a:off x="300811" y="1775269"/>
              <a:ext cx="11470653" cy="3307462"/>
            </a:xfrm>
            <a:prstGeom prst="roundRect">
              <a:avLst>
                <a:gd name="adj" fmla="val 10215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8BFF98-F9DD-F6D4-4613-7C2E499FE044}"/>
              </a:ext>
            </a:extLst>
          </p:cNvPr>
          <p:cNvSpPr txBox="1"/>
          <p:nvPr/>
        </p:nvSpPr>
        <p:spPr>
          <a:xfrm>
            <a:off x="477612" y="160408"/>
            <a:ext cx="1055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HOW </a:t>
            </a:r>
            <a:r>
              <a:rPr lang="en-US" sz="4000" b="1" dirty="0">
                <a:solidFill>
                  <a:srgbClr val="E9252C"/>
                </a:solidFill>
                <a:latin typeface="Aptos Display" panose="020B0004020202020204" pitchFamily="34" charset="0"/>
              </a:rPr>
              <a:t>FMM</a:t>
            </a:r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 WORKS FOR CSOs</a:t>
            </a:r>
            <a:endParaRPr lang="en-US" sz="4000" b="1" dirty="0">
              <a:solidFill>
                <a:srgbClr val="E9252C"/>
              </a:solidFill>
              <a:latin typeface="Aptos Display" panose="020B00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630446-6D18-0350-2A47-B5629D9996E4}"/>
              </a:ext>
            </a:extLst>
          </p:cNvPr>
          <p:cNvGrpSpPr/>
          <p:nvPr/>
        </p:nvGrpSpPr>
        <p:grpSpPr>
          <a:xfrm>
            <a:off x="278948" y="1966696"/>
            <a:ext cx="1538995" cy="2534679"/>
            <a:chOff x="278948" y="1966696"/>
            <a:chExt cx="1538995" cy="25346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736F5-90E0-A354-1A69-612CFFFB1BFD}"/>
                </a:ext>
              </a:extLst>
            </p:cNvPr>
            <p:cNvSpPr txBox="1"/>
            <p:nvPr/>
          </p:nvSpPr>
          <p:spPr>
            <a:xfrm>
              <a:off x="478115" y="1966696"/>
              <a:ext cx="11406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143C8A"/>
                  </a:solidFill>
                  <a:latin typeface="Aptos Narrow" panose="020B0004020202020204" pitchFamily="34" charset="0"/>
                </a:rPr>
                <a:t>Call for Proposals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94AC01-68CB-0CA1-1501-5D585533B10F}"/>
                </a:ext>
              </a:extLst>
            </p:cNvPr>
            <p:cNvSpPr txBox="1"/>
            <p:nvPr/>
          </p:nvSpPr>
          <p:spPr>
            <a:xfrm>
              <a:off x="278948" y="3301046"/>
              <a:ext cx="153899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ptos Narrow" panose="020B0004020202020204" pitchFamily="34" charset="0"/>
                </a:rPr>
                <a:t>CSOs submit concept notes aligned with Gavi priorities</a:t>
              </a:r>
              <a:endParaRPr lang="en-PK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A99D316-CD2D-A382-6841-641785BE1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75" y="2770866"/>
              <a:ext cx="372340" cy="37234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0BE679-3B68-C6D0-9897-DAA9216A6B6C}"/>
              </a:ext>
            </a:extLst>
          </p:cNvPr>
          <p:cNvGrpSpPr/>
          <p:nvPr/>
        </p:nvGrpSpPr>
        <p:grpSpPr>
          <a:xfrm>
            <a:off x="1803189" y="1966696"/>
            <a:ext cx="1493662" cy="3088676"/>
            <a:chOff x="1817943" y="1966696"/>
            <a:chExt cx="1493662" cy="30886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9C87C05-6A41-B07A-06C6-6D66D96E21D2}"/>
                </a:ext>
              </a:extLst>
            </p:cNvPr>
            <p:cNvSpPr txBox="1"/>
            <p:nvPr/>
          </p:nvSpPr>
          <p:spPr>
            <a:xfrm>
              <a:off x="1817943" y="1966696"/>
              <a:ext cx="14876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143C8A"/>
                  </a:solidFill>
                  <a:latin typeface="Aptos Narrow" panose="020B0004020202020204" pitchFamily="34" charset="0"/>
                </a:rPr>
                <a:t>Review &amp; Selection 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985D20-9358-B879-80B2-A76EE876911A}"/>
                </a:ext>
              </a:extLst>
            </p:cNvPr>
            <p:cNvSpPr txBox="1"/>
            <p:nvPr/>
          </p:nvSpPr>
          <p:spPr>
            <a:xfrm>
              <a:off x="1823909" y="3301046"/>
              <a:ext cx="148769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ptos Narrow" panose="020B0004020202020204" pitchFamily="34" charset="0"/>
                </a:rPr>
                <a:t>Independent, criteria-based assessment of proposals</a:t>
              </a:r>
            </a:p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ptos Narrow" panose="020B0004020202020204" pitchFamily="34" charset="0"/>
                </a:rPr>
                <a:t>Due diligence and selection</a:t>
              </a:r>
              <a:endParaRPr lang="en-PK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B1BECC6-F39B-17CE-7ECD-D8A64F6D7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621" y="2770866"/>
              <a:ext cx="372340" cy="37234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0B8730-DD22-5A6A-2196-8B85B51E0A95}"/>
              </a:ext>
            </a:extLst>
          </p:cNvPr>
          <p:cNvGrpSpPr/>
          <p:nvPr/>
        </p:nvGrpSpPr>
        <p:grpSpPr>
          <a:xfrm>
            <a:off x="3282097" y="1966696"/>
            <a:ext cx="1821272" cy="2534679"/>
            <a:chOff x="3317571" y="1966696"/>
            <a:chExt cx="1821272" cy="25346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A6AA00-C4E6-CF1D-756E-6C57F9357EF1}"/>
                </a:ext>
              </a:extLst>
            </p:cNvPr>
            <p:cNvSpPr txBox="1"/>
            <p:nvPr/>
          </p:nvSpPr>
          <p:spPr>
            <a:xfrm>
              <a:off x="3601290" y="1966696"/>
              <a:ext cx="12538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143C8A"/>
                  </a:solidFill>
                  <a:latin typeface="Aptos Narrow" panose="020B0004020202020204" pitchFamily="34" charset="0"/>
                </a:rPr>
                <a:t>Grant Agreement 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1E9AAB-A3C6-FCA6-DA6A-9BFDFBAC2CDC}"/>
                </a:ext>
              </a:extLst>
            </p:cNvPr>
            <p:cNvSpPr txBox="1"/>
            <p:nvPr/>
          </p:nvSpPr>
          <p:spPr>
            <a:xfrm>
              <a:off x="3317571" y="3301046"/>
              <a:ext cx="182127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ptos Narrow" panose="020B0004020202020204" pitchFamily="34" charset="0"/>
                </a:rPr>
                <a:t>Clear milestones, deliverables, and reporting timelines</a:t>
              </a:r>
              <a:endParaRPr lang="en-PK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3F78102-46F3-1E7A-E8B1-2282B7C5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037" y="2770866"/>
              <a:ext cx="372340" cy="37234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530AA4-B5AA-011D-C3C1-E8B94716D947}"/>
              </a:ext>
            </a:extLst>
          </p:cNvPr>
          <p:cNvGrpSpPr/>
          <p:nvPr/>
        </p:nvGrpSpPr>
        <p:grpSpPr>
          <a:xfrm>
            <a:off x="5088615" y="1966696"/>
            <a:ext cx="1549473" cy="2534679"/>
            <a:chOff x="5144809" y="1966696"/>
            <a:chExt cx="1549473" cy="25346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1F93B1-5C80-51F0-720E-FF9FB37447D7}"/>
                </a:ext>
              </a:extLst>
            </p:cNvPr>
            <p:cNvSpPr txBox="1"/>
            <p:nvPr/>
          </p:nvSpPr>
          <p:spPr>
            <a:xfrm>
              <a:off x="5150776" y="1966696"/>
              <a:ext cx="15435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143C8A"/>
                  </a:solidFill>
                  <a:latin typeface="Aptos Narrow" panose="020B0004020202020204" pitchFamily="34" charset="0"/>
                </a:rPr>
                <a:t>Funds Disbursement 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10FD09-E491-84FA-1F48-41AC500B9654}"/>
                </a:ext>
              </a:extLst>
            </p:cNvPr>
            <p:cNvSpPr txBox="1"/>
            <p:nvPr/>
          </p:nvSpPr>
          <p:spPr>
            <a:xfrm>
              <a:off x="5144809" y="3301046"/>
              <a:ext cx="15435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ptos Narrow" panose="020B0004020202020204" pitchFamily="34" charset="0"/>
                </a:rPr>
                <a:t>Linked to progress and performance indicators</a:t>
              </a:r>
              <a:endParaRPr lang="en-PK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F129D59-335D-44E4-3192-AD073577D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392" y="2770866"/>
              <a:ext cx="372340" cy="37234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DFE29B-55FB-223D-0C49-E10884FA5583}"/>
              </a:ext>
            </a:extLst>
          </p:cNvPr>
          <p:cNvGrpSpPr/>
          <p:nvPr/>
        </p:nvGrpSpPr>
        <p:grpSpPr>
          <a:xfrm>
            <a:off x="6623334" y="1966696"/>
            <a:ext cx="1746113" cy="2811678"/>
            <a:chOff x="6694281" y="1966696"/>
            <a:chExt cx="1746113" cy="28116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F70E40-9072-DC64-882A-F7BFBA8C689D}"/>
                </a:ext>
              </a:extLst>
            </p:cNvPr>
            <p:cNvSpPr txBox="1"/>
            <p:nvPr/>
          </p:nvSpPr>
          <p:spPr>
            <a:xfrm>
              <a:off x="6897726" y="1966696"/>
              <a:ext cx="13392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143C8A"/>
                  </a:solidFill>
                  <a:latin typeface="Aptos Narrow" panose="020B0004020202020204" pitchFamily="34" charset="0"/>
                </a:rPr>
                <a:t>Ongoing Support 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EEC8C6-D980-799E-F2B5-70CECB2C1CBC}"/>
                </a:ext>
              </a:extLst>
            </p:cNvPr>
            <p:cNvSpPr txBox="1"/>
            <p:nvPr/>
          </p:nvSpPr>
          <p:spPr>
            <a:xfrm>
              <a:off x="6694281" y="3301046"/>
              <a:ext cx="174611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ptos Narrow" panose="020B0004020202020204" pitchFamily="34" charset="0"/>
                </a:rPr>
                <a:t>Technical assistance, mentoring, and compliance checks</a:t>
              </a:r>
              <a:endParaRPr lang="en-PK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7FC7C8D-2B4F-39DF-4A19-21F468339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166" y="2770866"/>
              <a:ext cx="372340" cy="37234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2FCE50-B0FE-26CA-62CA-354080C05477}"/>
              </a:ext>
            </a:extLst>
          </p:cNvPr>
          <p:cNvGrpSpPr/>
          <p:nvPr/>
        </p:nvGrpSpPr>
        <p:grpSpPr>
          <a:xfrm>
            <a:off x="8354693" y="1966696"/>
            <a:ext cx="1852529" cy="2811678"/>
            <a:chOff x="8393151" y="1966696"/>
            <a:chExt cx="1852529" cy="28116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9E5699-42BA-9F44-E9F8-C966603FA9BA}"/>
                </a:ext>
              </a:extLst>
            </p:cNvPr>
            <p:cNvSpPr txBox="1"/>
            <p:nvPr/>
          </p:nvSpPr>
          <p:spPr>
            <a:xfrm>
              <a:off x="8393151" y="1966696"/>
              <a:ext cx="18525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143C8A"/>
                  </a:solidFill>
                  <a:latin typeface="Aptos Narrow" panose="020B0004020202020204" pitchFamily="34" charset="0"/>
                </a:rPr>
                <a:t>Monitoring &amp; Evaluation 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C6C55A-325D-6DBC-05AC-88F7DAC5A347}"/>
                </a:ext>
              </a:extLst>
            </p:cNvPr>
            <p:cNvSpPr txBox="1"/>
            <p:nvPr/>
          </p:nvSpPr>
          <p:spPr>
            <a:xfrm>
              <a:off x="8446360" y="3301046"/>
              <a:ext cx="174611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ptos Narrow" panose="020B0004020202020204" pitchFamily="34" charset="0"/>
                </a:rPr>
                <a:t>Regular reporting, financial audits, and field verification</a:t>
              </a:r>
              <a:endParaRPr lang="en-PK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520B9D9-730C-EE78-EA1A-BAD20B568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245" y="2770866"/>
              <a:ext cx="372340" cy="37234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78BF16A-9AE5-E98E-A02C-2C65CFEC54CE}"/>
              </a:ext>
            </a:extLst>
          </p:cNvPr>
          <p:cNvGrpSpPr/>
          <p:nvPr/>
        </p:nvGrpSpPr>
        <p:grpSpPr>
          <a:xfrm>
            <a:off x="10192473" y="1966696"/>
            <a:ext cx="1660927" cy="2534679"/>
            <a:chOff x="10192473" y="1966696"/>
            <a:chExt cx="1660927" cy="25346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8F5FE7-0949-51B7-4728-C1492F9DF95D}"/>
                </a:ext>
              </a:extLst>
            </p:cNvPr>
            <p:cNvSpPr txBox="1"/>
            <p:nvPr/>
          </p:nvSpPr>
          <p:spPr>
            <a:xfrm>
              <a:off x="10192473" y="1966696"/>
              <a:ext cx="16549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143C8A"/>
                  </a:solidFill>
                  <a:latin typeface="Aptos Narrow" panose="020B0004020202020204" pitchFamily="34" charset="0"/>
                </a:rPr>
                <a:t>Learning &amp; Adaptation </a:t>
              </a:r>
              <a:endParaRPr lang="en-US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E723FF-4226-ACEB-B09B-DF9D3CB13E44}"/>
                </a:ext>
              </a:extLst>
            </p:cNvPr>
            <p:cNvSpPr txBox="1"/>
            <p:nvPr/>
          </p:nvSpPr>
          <p:spPr>
            <a:xfrm>
              <a:off x="10198441" y="3301046"/>
              <a:ext cx="165495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Aptos Narrow" panose="020B0004020202020204" pitchFamily="34" charset="0"/>
                </a:rPr>
                <a:t>Sharing of lessons and best practices among grantees</a:t>
              </a:r>
              <a:endParaRPr lang="en-PK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6CE0E22-1E90-1190-7A0F-95849019A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7590" y="2770866"/>
              <a:ext cx="372340" cy="372340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4B93F76-3B05-9C4D-6CAF-FF213C008BA2}"/>
              </a:ext>
            </a:extLst>
          </p:cNvPr>
          <p:cNvCxnSpPr>
            <a:cxnSpLocks/>
          </p:cNvCxnSpPr>
          <p:nvPr/>
        </p:nvCxnSpPr>
        <p:spPr>
          <a:xfrm>
            <a:off x="1810566" y="1966696"/>
            <a:ext cx="0" cy="253467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9D85A38-7A0F-5506-0EA9-CB4C4BB990FC}"/>
              </a:ext>
            </a:extLst>
          </p:cNvPr>
          <p:cNvCxnSpPr>
            <a:cxnSpLocks/>
          </p:cNvCxnSpPr>
          <p:nvPr/>
        </p:nvCxnSpPr>
        <p:spPr>
          <a:xfrm>
            <a:off x="3289474" y="1966696"/>
            <a:ext cx="0" cy="253467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DB11C2-DE30-A2E8-F249-E947D51041F6}"/>
              </a:ext>
            </a:extLst>
          </p:cNvPr>
          <p:cNvCxnSpPr>
            <a:cxnSpLocks/>
          </p:cNvCxnSpPr>
          <p:nvPr/>
        </p:nvCxnSpPr>
        <p:spPr>
          <a:xfrm>
            <a:off x="5095992" y="1966696"/>
            <a:ext cx="0" cy="253467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B016E9-FC73-933F-FBBB-A849AEE8A612}"/>
              </a:ext>
            </a:extLst>
          </p:cNvPr>
          <p:cNvCxnSpPr>
            <a:cxnSpLocks/>
          </p:cNvCxnSpPr>
          <p:nvPr/>
        </p:nvCxnSpPr>
        <p:spPr>
          <a:xfrm>
            <a:off x="6630711" y="1966696"/>
            <a:ext cx="0" cy="253467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ACFCF1-D96D-C202-49D3-B583BF033149}"/>
              </a:ext>
            </a:extLst>
          </p:cNvPr>
          <p:cNvCxnSpPr>
            <a:cxnSpLocks/>
          </p:cNvCxnSpPr>
          <p:nvPr/>
        </p:nvCxnSpPr>
        <p:spPr>
          <a:xfrm>
            <a:off x="8362070" y="1966696"/>
            <a:ext cx="0" cy="253467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5F0BB1-75DA-EF87-850A-4ECE8ED564CE}"/>
              </a:ext>
            </a:extLst>
          </p:cNvPr>
          <p:cNvCxnSpPr>
            <a:cxnSpLocks/>
          </p:cNvCxnSpPr>
          <p:nvPr/>
        </p:nvCxnSpPr>
        <p:spPr>
          <a:xfrm>
            <a:off x="10199845" y="1966696"/>
            <a:ext cx="0" cy="253467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4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567C3-4DC6-7B30-76D0-9291A6195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F06E95-ADE5-7D39-4B91-83C10E3C3A36}"/>
              </a:ext>
            </a:extLst>
          </p:cNvPr>
          <p:cNvSpPr txBox="1"/>
          <p:nvPr/>
        </p:nvSpPr>
        <p:spPr>
          <a:xfrm>
            <a:off x="477612" y="160408"/>
            <a:ext cx="1055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HOW </a:t>
            </a:r>
            <a:r>
              <a:rPr lang="en-US" sz="4000" b="1" dirty="0">
                <a:solidFill>
                  <a:srgbClr val="E9252C"/>
                </a:solidFill>
                <a:latin typeface="Aptos Display" panose="020B0004020202020204" pitchFamily="34" charset="0"/>
              </a:rPr>
              <a:t>FMM</a:t>
            </a:r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 WORKS</a:t>
            </a:r>
            <a:endParaRPr lang="en-US" sz="4000" b="1" dirty="0">
              <a:solidFill>
                <a:srgbClr val="E9252C"/>
              </a:solidFill>
              <a:latin typeface="Aptos Display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BF401-EA07-519E-EB01-24ABFB17440A}"/>
              </a:ext>
            </a:extLst>
          </p:cNvPr>
          <p:cNvSpPr txBox="1"/>
          <p:nvPr/>
        </p:nvSpPr>
        <p:spPr>
          <a:xfrm>
            <a:off x="1005839" y="1140287"/>
            <a:ext cx="10562769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Resource Mobilization</a:t>
            </a:r>
            <a:endParaRPr lang="en-US" sz="900" b="1" dirty="0">
              <a:solidFill>
                <a:srgbClr val="143C8A"/>
              </a:solidFill>
              <a:latin typeface="Aptos Narrow" panose="020B0004020202020204" pitchFamily="34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This supports country-led immunization plans.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Pool financing to address gaps in vaccine delivery, cold-chain systems, and capacity building</a:t>
            </a:r>
          </a:p>
          <a:p>
            <a:pPr algn="just"/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Fund Flow Process: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Gavi          Fund Manager (Mannion Danniels)  	   Implementing Partners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Release of funds as per agreement</a:t>
            </a:r>
          </a:p>
          <a:p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Fund management system</a:t>
            </a:r>
            <a:r>
              <a:rPr lang="en-US" sz="2400" dirty="0">
                <a:latin typeface="Aptos Narrow" panose="020B0004020202020204" pitchFamily="34" charset="0"/>
              </a:rPr>
              <a:t>: </a:t>
            </a:r>
          </a:p>
          <a:p>
            <a:pPr marL="342900" indent="-342900">
              <a:buClr>
                <a:srgbClr val="E9252C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Since government systems cannot directly fund CSOs, the FMM was introduced to onboard CSOs.</a:t>
            </a:r>
          </a:p>
          <a:p>
            <a:pPr marL="342900" indent="-342900">
              <a:buClr>
                <a:srgbClr val="E9252C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Enabled the government to engage pre-qualified partners (CSO) for service delivery in high-risk and underserved areas.</a:t>
            </a:r>
          </a:p>
          <a:p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Monitoring and Accountability: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Managing  transparency through financial and programmatic tracking, quarterly reporting, and independent verification 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Encourages joint responsibility between CSOs and governments.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388996-3B91-C446-9073-4F1CAC50C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1210137"/>
            <a:ext cx="189413" cy="322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6547EF-BC46-0F07-1F93-363E5E041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2599488"/>
            <a:ext cx="189413" cy="322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84F00F-E627-4FBE-C39F-AD86FE837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3586065"/>
            <a:ext cx="189413" cy="32236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E7088D7-E923-21D1-87C7-48082E48092F}"/>
              </a:ext>
            </a:extLst>
          </p:cNvPr>
          <p:cNvSpPr/>
          <p:nvPr/>
        </p:nvSpPr>
        <p:spPr>
          <a:xfrm>
            <a:off x="2002631" y="3002597"/>
            <a:ext cx="357188" cy="200025"/>
          </a:xfrm>
          <a:prstGeom prst="rightArrow">
            <a:avLst/>
          </a:prstGeom>
          <a:solidFill>
            <a:srgbClr val="E925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DA81F14-11FB-1045-DA79-771327AF6EC9}"/>
              </a:ext>
            </a:extLst>
          </p:cNvPr>
          <p:cNvSpPr/>
          <p:nvPr/>
        </p:nvSpPr>
        <p:spPr>
          <a:xfrm>
            <a:off x="6292691" y="3002596"/>
            <a:ext cx="357188" cy="200025"/>
          </a:xfrm>
          <a:prstGeom prst="rightArrow">
            <a:avLst/>
          </a:prstGeom>
          <a:solidFill>
            <a:srgbClr val="E925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FE26B-749F-1602-968A-3C0E34B70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5353329"/>
            <a:ext cx="189413" cy="3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29230-4691-C9F7-0CA2-C5BF3799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4DE3F4-346E-22E0-5095-EFC6AAAA712D}"/>
              </a:ext>
            </a:extLst>
          </p:cNvPr>
          <p:cNvSpPr txBox="1"/>
          <p:nvPr/>
        </p:nvSpPr>
        <p:spPr>
          <a:xfrm>
            <a:off x="477612" y="160408"/>
            <a:ext cx="1055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ROLE OF THE </a:t>
            </a:r>
            <a:r>
              <a:rPr lang="en-US" sz="4000" b="1" dirty="0">
                <a:solidFill>
                  <a:srgbClr val="E9252C"/>
                </a:solidFill>
                <a:latin typeface="Aptos Display" panose="020B0004020202020204" pitchFamily="34" charset="0"/>
              </a:rPr>
              <a:t>FUND MANAGER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02E78-9136-7421-98D8-4328E2BB1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79" y="273909"/>
            <a:ext cx="627889" cy="524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3BD3E-912B-7B80-AD2B-BC02C12E737D}"/>
              </a:ext>
            </a:extLst>
          </p:cNvPr>
          <p:cNvSpPr txBox="1"/>
          <p:nvPr/>
        </p:nvSpPr>
        <p:spPr>
          <a:xfrm>
            <a:off x="1005839" y="1140287"/>
            <a:ext cx="1026353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Bridge </a:t>
            </a:r>
            <a:r>
              <a:rPr lang="en-US" sz="2400" dirty="0">
                <a:latin typeface="Aptos Narrow" panose="020B0004020202020204" pitchFamily="34" charset="0"/>
              </a:rPr>
              <a:t>between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 Gavi and implementing CSOs</a:t>
            </a:r>
          </a:p>
          <a:p>
            <a:pPr algn="just"/>
            <a:endParaRPr lang="en-US" sz="900" b="1" dirty="0">
              <a:solidFill>
                <a:srgbClr val="143C8A"/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Ensures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 transparent and accountable grant management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Acts as a neutral financial custodian ensuring transparent fund flow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Provides technical oversight on financial management, procurement, and reporting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Ensures compliance with donor and country systems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Facilitates timely disbursement to implementing partners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Strengthens local capacities in budgeting, auditing, and grant management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A39DFC-0274-94EF-1919-D23610C0E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1206327"/>
            <a:ext cx="189413" cy="32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4AE3C-B450-41B2-3FBD-C36135569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1709789"/>
            <a:ext cx="189413" cy="322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4FC4AB-4BF6-CECB-0590-F4D42F608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2213251"/>
            <a:ext cx="189413" cy="322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3B3102-2A01-8D72-ED79-0E1E66B68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2716713"/>
            <a:ext cx="189413" cy="322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545A04-7E67-1951-DAA3-C2F15617D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3220175"/>
            <a:ext cx="189413" cy="322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05E062-0F71-8FFC-79F1-291200759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3723637"/>
            <a:ext cx="189413" cy="322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B8B3A-DC5C-0851-950F-790C2C2FD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1" y="4227098"/>
            <a:ext cx="189413" cy="3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CEBC9-332C-F1D3-80AC-C6A90F986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0C04A5-474C-A6F8-E84E-308BDBA9F68A}"/>
              </a:ext>
            </a:extLst>
          </p:cNvPr>
          <p:cNvSpPr txBox="1"/>
          <p:nvPr/>
        </p:nvSpPr>
        <p:spPr>
          <a:xfrm>
            <a:off x="477612" y="160408"/>
            <a:ext cx="1055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ROLE OF</a:t>
            </a:r>
            <a:r>
              <a:rPr lang="en-US" sz="4000" b="1" dirty="0">
                <a:solidFill>
                  <a:srgbClr val="E9252C"/>
                </a:solidFill>
                <a:latin typeface="Aptos Display" panose="020B0004020202020204" pitchFamily="34" charset="0"/>
              </a:rPr>
              <a:t> CSOs </a:t>
            </a:r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IN THE FMM</a:t>
            </a:r>
            <a:endParaRPr lang="en-US" sz="4000" b="1" dirty="0">
              <a:solidFill>
                <a:srgbClr val="E9252C"/>
              </a:solidFill>
              <a:latin typeface="Aptos Display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E09D3-A49B-8D47-0DFD-B44D92D95476}"/>
              </a:ext>
            </a:extLst>
          </p:cNvPr>
          <p:cNvSpPr txBox="1"/>
          <p:nvPr/>
        </p:nvSpPr>
        <p:spPr>
          <a:xfrm>
            <a:off x="1005840" y="1293405"/>
            <a:ext cx="10263539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Extend immunization outreach to hard-to-reach, underserved, and high-risk populations (additional HR, capacity building and cold chain management equipment)</a:t>
            </a:r>
          </a:p>
          <a:p>
            <a:pPr algn="just"/>
            <a:endParaRPr lang="en-US" sz="900" b="1" dirty="0">
              <a:solidFill>
                <a:srgbClr val="143C8A"/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Mobilize communities, build trust, and counter vaccine hesitancy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Provide social accountability and feedback loops from the grassroots</a:t>
            </a:r>
          </a:p>
          <a:p>
            <a:pPr algn="just"/>
            <a:endParaRPr lang="en-US" sz="9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Support data collection, monitoring, and documentation for transparent reporting</a:t>
            </a:r>
          </a:p>
          <a:p>
            <a:pPr algn="just"/>
            <a:endParaRPr lang="en-US" sz="24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15A4DC-B3F9-BDF2-40BC-1004D69FA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1" y="1352387"/>
            <a:ext cx="189413" cy="32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FCA53-583C-8CF7-639A-B0D46848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1" y="2612865"/>
            <a:ext cx="189413" cy="322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E173A-9EB8-C6AE-2355-2E4AF0A4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1" y="3114093"/>
            <a:ext cx="189413" cy="322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D249D4-A658-E5B5-2015-9FAF5494F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1" y="3584631"/>
            <a:ext cx="189413" cy="3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177626-F869-ACAC-85CD-92548DD415B9}"/>
              </a:ext>
            </a:extLst>
          </p:cNvPr>
          <p:cNvSpPr/>
          <p:nvPr/>
        </p:nvSpPr>
        <p:spPr>
          <a:xfrm>
            <a:off x="76296" y="59955"/>
            <a:ext cx="4903323" cy="6738090"/>
          </a:xfrm>
          <a:custGeom>
            <a:avLst/>
            <a:gdLst>
              <a:gd name="connsiteX0" fmla="*/ 0 w 7124700"/>
              <a:gd name="connsiteY0" fmla="*/ 0 h 6858000"/>
              <a:gd name="connsiteX1" fmla="*/ 7124700 w 7124700"/>
              <a:gd name="connsiteY1" fmla="*/ 0 h 6858000"/>
              <a:gd name="connsiteX2" fmla="*/ 7124700 w 7124700"/>
              <a:gd name="connsiteY2" fmla="*/ 6858000 h 6858000"/>
              <a:gd name="connsiteX3" fmla="*/ 0 w 7124700"/>
              <a:gd name="connsiteY3" fmla="*/ 6858000 h 6858000"/>
              <a:gd name="connsiteX4" fmla="*/ 0 w 7124700"/>
              <a:gd name="connsiteY4" fmla="*/ 0 h 6858000"/>
              <a:gd name="connsiteX0" fmla="*/ 0 w 7124700"/>
              <a:gd name="connsiteY0" fmla="*/ 0 h 6896100"/>
              <a:gd name="connsiteX1" fmla="*/ 7124700 w 7124700"/>
              <a:gd name="connsiteY1" fmla="*/ 0 h 6896100"/>
              <a:gd name="connsiteX2" fmla="*/ 4724400 w 7124700"/>
              <a:gd name="connsiteY2" fmla="*/ 6896100 h 6896100"/>
              <a:gd name="connsiteX3" fmla="*/ 0 w 7124700"/>
              <a:gd name="connsiteY3" fmla="*/ 6858000 h 6896100"/>
              <a:gd name="connsiteX4" fmla="*/ 0 w 7124700"/>
              <a:gd name="connsiteY4" fmla="*/ 0 h 6896100"/>
              <a:gd name="connsiteX0" fmla="*/ 0 w 8153400"/>
              <a:gd name="connsiteY0" fmla="*/ 0 h 6896100"/>
              <a:gd name="connsiteX1" fmla="*/ 8153400 w 8153400"/>
              <a:gd name="connsiteY1" fmla="*/ 0 h 6896100"/>
              <a:gd name="connsiteX2" fmla="*/ 4724400 w 8153400"/>
              <a:gd name="connsiteY2" fmla="*/ 6896100 h 6896100"/>
              <a:gd name="connsiteX3" fmla="*/ 0 w 8153400"/>
              <a:gd name="connsiteY3" fmla="*/ 6858000 h 6896100"/>
              <a:gd name="connsiteX4" fmla="*/ 0 w 8153400"/>
              <a:gd name="connsiteY4" fmla="*/ 0 h 6896100"/>
              <a:gd name="connsiteX0" fmla="*/ 0 w 8153400"/>
              <a:gd name="connsiteY0" fmla="*/ 0 h 6896100"/>
              <a:gd name="connsiteX1" fmla="*/ 8153400 w 8153400"/>
              <a:gd name="connsiteY1" fmla="*/ 0 h 6896100"/>
              <a:gd name="connsiteX2" fmla="*/ 8112591 w 8153400"/>
              <a:gd name="connsiteY2" fmla="*/ 6896100 h 6896100"/>
              <a:gd name="connsiteX3" fmla="*/ 0 w 8153400"/>
              <a:gd name="connsiteY3" fmla="*/ 6858000 h 6896100"/>
              <a:gd name="connsiteX4" fmla="*/ 0 w 8153400"/>
              <a:gd name="connsiteY4" fmla="*/ 0 h 6896100"/>
              <a:gd name="connsiteX0" fmla="*/ 616035 w 8769435"/>
              <a:gd name="connsiteY0" fmla="*/ 0 h 6929649"/>
              <a:gd name="connsiteX1" fmla="*/ 8769435 w 8769435"/>
              <a:gd name="connsiteY1" fmla="*/ 0 h 6929649"/>
              <a:gd name="connsiteX2" fmla="*/ 8728626 w 8769435"/>
              <a:gd name="connsiteY2" fmla="*/ 6896100 h 6929649"/>
              <a:gd name="connsiteX3" fmla="*/ 0 w 8769435"/>
              <a:gd name="connsiteY3" fmla="*/ 6929649 h 6929649"/>
              <a:gd name="connsiteX4" fmla="*/ 616035 w 8769435"/>
              <a:gd name="connsiteY4" fmla="*/ 0 h 6929649"/>
              <a:gd name="connsiteX0" fmla="*/ 616035 w 8774462"/>
              <a:gd name="connsiteY0" fmla="*/ 0 h 6929649"/>
              <a:gd name="connsiteX1" fmla="*/ 8769435 w 8774462"/>
              <a:gd name="connsiteY1" fmla="*/ 0 h 6929649"/>
              <a:gd name="connsiteX2" fmla="*/ 8774462 w 8774462"/>
              <a:gd name="connsiteY2" fmla="*/ 6914012 h 6929649"/>
              <a:gd name="connsiteX3" fmla="*/ 0 w 8774462"/>
              <a:gd name="connsiteY3" fmla="*/ 6929649 h 6929649"/>
              <a:gd name="connsiteX4" fmla="*/ 616035 w 8774462"/>
              <a:gd name="connsiteY4" fmla="*/ 0 h 6929649"/>
              <a:gd name="connsiteX0" fmla="*/ 616035 w 8769681"/>
              <a:gd name="connsiteY0" fmla="*/ 0 h 6931924"/>
              <a:gd name="connsiteX1" fmla="*/ 8769435 w 8769681"/>
              <a:gd name="connsiteY1" fmla="*/ 0 h 6931924"/>
              <a:gd name="connsiteX2" fmla="*/ 8765295 w 8769681"/>
              <a:gd name="connsiteY2" fmla="*/ 6931924 h 6931924"/>
              <a:gd name="connsiteX3" fmla="*/ 0 w 8769681"/>
              <a:gd name="connsiteY3" fmla="*/ 6929649 h 6931924"/>
              <a:gd name="connsiteX4" fmla="*/ 616035 w 8769681"/>
              <a:gd name="connsiteY4" fmla="*/ 0 h 6931924"/>
              <a:gd name="connsiteX0" fmla="*/ 0 w 8153646"/>
              <a:gd name="connsiteY0" fmla="*/ 0 h 6931924"/>
              <a:gd name="connsiteX1" fmla="*/ 8153400 w 8153646"/>
              <a:gd name="connsiteY1" fmla="*/ 0 h 6931924"/>
              <a:gd name="connsiteX2" fmla="*/ 8149260 w 8153646"/>
              <a:gd name="connsiteY2" fmla="*/ 6931924 h 6931924"/>
              <a:gd name="connsiteX3" fmla="*/ 27613 w 8153646"/>
              <a:gd name="connsiteY3" fmla="*/ 6877597 h 6931924"/>
              <a:gd name="connsiteX4" fmla="*/ 0 w 8153646"/>
              <a:gd name="connsiteY4" fmla="*/ 0 h 693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646" h="6931924">
                <a:moveTo>
                  <a:pt x="0" y="0"/>
                </a:moveTo>
                <a:lnTo>
                  <a:pt x="8153400" y="0"/>
                </a:lnTo>
                <a:cubicBezTo>
                  <a:pt x="8155076" y="2304671"/>
                  <a:pt x="8147584" y="4627253"/>
                  <a:pt x="8149260" y="6931924"/>
                </a:cubicBezTo>
                <a:lnTo>
                  <a:pt x="27613" y="68775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14316A"/>
              </a:gs>
              <a:gs pos="7000">
                <a:srgbClr val="1D469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C1BFE-273F-900A-632C-214956BA2320}"/>
              </a:ext>
            </a:extLst>
          </p:cNvPr>
          <p:cNvSpPr txBox="1"/>
          <p:nvPr/>
        </p:nvSpPr>
        <p:spPr>
          <a:xfrm>
            <a:off x="0" y="917683"/>
            <a:ext cx="2250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EDCE0E"/>
                </a:solidFill>
                <a:latin typeface="Aptos" panose="020B00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Tehsil, </a:t>
            </a:r>
            <a:r>
              <a:rPr lang="en-US" sz="2000" b="1" dirty="0">
                <a:solidFill>
                  <a:srgbClr val="EDCE0E"/>
                </a:solidFill>
                <a:latin typeface="Aptos" panose="020B0004020202020204" pitchFamily="34" charset="0"/>
              </a:rPr>
              <a:t>22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UCs</a:t>
            </a:r>
            <a:endParaRPr lang="en-PK" sz="1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78CFE-22B9-73A0-0D47-A28F00B549BA}"/>
              </a:ext>
            </a:extLst>
          </p:cNvPr>
          <p:cNvSpPr txBox="1"/>
          <p:nvPr/>
        </p:nvSpPr>
        <p:spPr>
          <a:xfrm>
            <a:off x="120208" y="517573"/>
            <a:ext cx="2250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ptos" panose="020B0004020202020204" pitchFamily="34" charset="0"/>
              </a:rPr>
              <a:t>Jaffarabad</a:t>
            </a:r>
            <a:endParaRPr lang="en-PK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929443-1C90-EB55-736B-CB97472BB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t="26867" r="15499" b="4612"/>
          <a:stretch>
            <a:fillRect/>
          </a:stretch>
        </p:blipFill>
        <p:spPr>
          <a:xfrm>
            <a:off x="468273" y="566399"/>
            <a:ext cx="4211099" cy="3625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B3FBB6-F99B-F307-3746-F1C7850B9118}"/>
              </a:ext>
            </a:extLst>
          </p:cNvPr>
          <p:cNvSpPr txBox="1"/>
          <p:nvPr/>
        </p:nvSpPr>
        <p:spPr>
          <a:xfrm>
            <a:off x="1851101" y="330141"/>
            <a:ext cx="200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C000"/>
                </a:solidFill>
              </a:rPr>
              <a:t>Geographically Vulnerable</a:t>
            </a:r>
            <a:endParaRPr lang="en-PK" sz="1100" b="1" dirty="0">
              <a:solidFill>
                <a:srgbClr val="FFC000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4591D-87A3-1DAE-BB6F-0D0B23DD79E7}"/>
              </a:ext>
            </a:extLst>
          </p:cNvPr>
          <p:cNvSpPr txBox="1"/>
          <p:nvPr/>
        </p:nvSpPr>
        <p:spPr>
          <a:xfrm>
            <a:off x="3331990" y="2411280"/>
            <a:ext cx="17912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EDCE0E"/>
                </a:solidFill>
                <a:latin typeface="Aptos" panose="020B0004020202020204" pitchFamily="34" charset="0"/>
              </a:rPr>
              <a:t>35 % literacy (female literacy 26%)</a:t>
            </a:r>
            <a:endParaRPr lang="en-PK" sz="11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FF6CD-70BF-AB43-B491-EFBFC35B9B66}"/>
              </a:ext>
            </a:extLst>
          </p:cNvPr>
          <p:cNvSpPr txBox="1"/>
          <p:nvPr/>
        </p:nvSpPr>
        <p:spPr>
          <a:xfrm>
            <a:off x="2747123" y="3321476"/>
            <a:ext cx="17912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FFC000"/>
                </a:solidFill>
                <a:effectLst/>
                <a:latin typeface="Google Sans"/>
              </a:rPr>
              <a:t>diverse population with a mix of ethnicities and languages.</a:t>
            </a:r>
            <a:endParaRPr lang="en-PK" sz="1400" b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3129B-9AF2-EE82-70D6-E23B89FC29E1}"/>
              </a:ext>
            </a:extLst>
          </p:cNvPr>
          <p:cNvSpPr txBox="1"/>
          <p:nvPr/>
        </p:nvSpPr>
        <p:spPr>
          <a:xfrm>
            <a:off x="-13852" y="4407595"/>
            <a:ext cx="12465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C000"/>
                </a:solidFill>
              </a:rPr>
              <a:t>High Mobility and Migration</a:t>
            </a:r>
            <a:endParaRPr lang="en-PK" sz="1100" b="1" dirty="0">
              <a:solidFill>
                <a:srgbClr val="FFC000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37AD2-ABC5-329F-4A14-9ADCC5FCF911}"/>
              </a:ext>
            </a:extLst>
          </p:cNvPr>
          <p:cNvSpPr txBox="1"/>
          <p:nvPr/>
        </p:nvSpPr>
        <p:spPr>
          <a:xfrm>
            <a:off x="2847194" y="4435228"/>
            <a:ext cx="1591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C000"/>
                </a:solidFill>
              </a:rPr>
              <a:t>Socio-Cultural Barriers</a:t>
            </a:r>
            <a:endParaRPr lang="en-PK" sz="14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DC3A6A-74DB-B566-7CC3-10F083567830}"/>
              </a:ext>
            </a:extLst>
          </p:cNvPr>
          <p:cNvSpPr txBox="1"/>
          <p:nvPr/>
        </p:nvSpPr>
        <p:spPr>
          <a:xfrm>
            <a:off x="1270878" y="4407595"/>
            <a:ext cx="14326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C000"/>
                </a:solidFill>
              </a:rPr>
              <a:t>Health System Constraints</a:t>
            </a:r>
            <a:r>
              <a:rPr lang="en-US" sz="1400" dirty="0">
                <a:solidFill>
                  <a:srgbClr val="FFC000"/>
                </a:solidFill>
              </a:rPr>
              <a:t> </a:t>
            </a:r>
            <a:endParaRPr lang="en-PK" sz="1400" dirty="0">
              <a:solidFill>
                <a:srgbClr val="FFC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B41FF-1307-9D0B-39C2-8615E82336E2}"/>
              </a:ext>
            </a:extLst>
          </p:cNvPr>
          <p:cNvGrpSpPr/>
          <p:nvPr/>
        </p:nvGrpSpPr>
        <p:grpSpPr>
          <a:xfrm>
            <a:off x="6243638" y="255963"/>
            <a:ext cx="4686300" cy="6255574"/>
            <a:chOff x="6243638" y="255963"/>
            <a:chExt cx="4686300" cy="6255574"/>
          </a:xfrm>
        </p:grpSpPr>
        <p:pic>
          <p:nvPicPr>
            <p:cNvPr id="5" name="Picture 4" descr="Replace September with October&#10;">
              <a:extLst>
                <a:ext uri="{FF2B5EF4-FFF2-40B4-BE49-F238E27FC236}">
                  <a16:creationId xmlns:a16="http://schemas.microsoft.com/office/drawing/2014/main" id="{33289580-E3AA-A039-AA7B-69F95AA5D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7138" y="2882139"/>
              <a:ext cx="3597280" cy="36293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22B52D-E637-E9A8-10C3-F611AE2BDDFB}"/>
                </a:ext>
              </a:extLst>
            </p:cNvPr>
            <p:cNvSpPr txBox="1"/>
            <p:nvPr/>
          </p:nvSpPr>
          <p:spPr>
            <a:xfrm>
              <a:off x="6243638" y="255963"/>
              <a:ext cx="46863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 err="1">
                  <a:solidFill>
                    <a:srgbClr val="FF0000"/>
                  </a:solidFill>
                </a:rPr>
                <a:t>Jaffarabad</a:t>
              </a:r>
              <a:r>
                <a:rPr lang="en-US" sz="2000" i="1" dirty="0">
                  <a:solidFill>
                    <a:srgbClr val="FF0000"/>
                  </a:solidFill>
                </a:rPr>
                <a:t> has emerged as a model district where IHHN’s engagement successfully bridged community trust gaps and expanded immunization coverage to reach the most vulnerable populations — particularly </a:t>
              </a:r>
              <a:r>
                <a:rPr lang="en-US" sz="2000" b="1" i="1" dirty="0">
                  <a:solidFill>
                    <a:srgbClr val="FF0000"/>
                  </a:solidFill>
                </a:rPr>
                <a:t>zero-dose children </a:t>
              </a:r>
              <a:r>
                <a:rPr lang="en-US" sz="2000" i="1" dirty="0">
                  <a:solidFill>
                    <a:srgbClr val="FF0000"/>
                  </a:solidFill>
                </a:rPr>
                <a:t>who are now being integrated into the </a:t>
              </a:r>
              <a:r>
                <a:rPr lang="en-US" sz="2000" b="1" i="1" dirty="0">
                  <a:solidFill>
                    <a:srgbClr val="FF0000"/>
                  </a:solidFill>
                </a:rPr>
                <a:t>mainstream immunization system</a:t>
              </a:r>
              <a:r>
                <a:rPr lang="en-US" sz="2000" i="1" dirty="0">
                  <a:solidFill>
                    <a:srgbClr val="FF0000"/>
                  </a:solidFill>
                </a:rPr>
                <a:t>.</a:t>
              </a:r>
              <a:endParaRPr lang="en-PK" sz="20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2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3173A2-7142-59AF-C086-E4E935C2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979" y="429835"/>
            <a:ext cx="6587133" cy="6028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389E1-DAE9-C921-4A4C-D374F3A555DA}"/>
              </a:ext>
            </a:extLst>
          </p:cNvPr>
          <p:cNvSpPr txBox="1"/>
          <p:nvPr/>
        </p:nvSpPr>
        <p:spPr>
          <a:xfrm>
            <a:off x="775098" y="429834"/>
            <a:ext cx="4025503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PK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Healing Division in Chhalgari, </a:t>
            </a:r>
            <a:r>
              <a:rPr lang="en-PK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Jaffarabad</a:t>
            </a:r>
            <a:endParaRPr lang="en-P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B8708E-DDEC-552D-64F2-3E615CE9D917}"/>
              </a:ext>
            </a:extLst>
          </p:cNvPr>
          <p:cNvSpPr txBox="1"/>
          <p:nvPr/>
        </p:nvSpPr>
        <p:spPr>
          <a:xfrm>
            <a:off x="428625" y="1346688"/>
            <a:ext cx="4933354" cy="514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PK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ocial</a:t>
            </a:r>
            <a:r>
              <a:rPr lang="en-PK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conflicts had long divided the community and hindered vaccination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IHHN</a:t>
            </a:r>
            <a:r>
              <a:rPr lang="en-PK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brought everyone together — women, men, elders, and youth — in a single advocacy session.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PK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first time, people sat side by side, discussing children’s health.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PK" sz="2200" dirty="0"/>
              <a:t>“Earlier, we were not even willing to sit together. Today, we all agreed to protect our children.”</a:t>
            </a:r>
            <a:r>
              <a:rPr lang="en-US" sz="2200" dirty="0"/>
              <a:t> </a:t>
            </a:r>
            <a:r>
              <a:rPr lang="en-US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PK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ocal</a:t>
            </a:r>
            <a:r>
              <a:rPr lang="en-PK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counsel</a:t>
            </a:r>
            <a:r>
              <a:rPr lang="en-US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PK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z="2000" i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PK" sz="2000" dirty="0"/>
            </a:br>
            <a:endParaRPr lang="en-PK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</a:rPr>
              <a:t>U</a:t>
            </a:r>
            <a:r>
              <a:rPr lang="en-PK" sz="2400" b="1" dirty="0" err="1">
                <a:solidFill>
                  <a:srgbClr val="FF0000"/>
                </a:solidFill>
              </a:rPr>
              <a:t>nity</a:t>
            </a:r>
            <a:r>
              <a:rPr lang="en-PK" sz="2400" b="1" dirty="0">
                <a:solidFill>
                  <a:srgbClr val="FF0000"/>
                </a:solidFill>
              </a:rPr>
              <a:t> became the strongest vaccine</a:t>
            </a:r>
          </a:p>
        </p:txBody>
      </p:sp>
    </p:spTree>
    <p:extLst>
      <p:ext uri="{BB962C8B-B14F-4D97-AF65-F5344CB8AC3E}">
        <p14:creationId xmlns:p14="http://schemas.microsoft.com/office/powerpoint/2010/main" val="30953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95464C9-B510-0FDB-8315-0DC0BD9460B8}"/>
              </a:ext>
            </a:extLst>
          </p:cNvPr>
          <p:cNvSpPr/>
          <p:nvPr/>
        </p:nvSpPr>
        <p:spPr>
          <a:xfrm>
            <a:off x="6867525" y="456303"/>
            <a:ext cx="4943475" cy="6471677"/>
          </a:xfrm>
          <a:custGeom>
            <a:avLst/>
            <a:gdLst>
              <a:gd name="connsiteX0" fmla="*/ 0 w 7124700"/>
              <a:gd name="connsiteY0" fmla="*/ 0 h 6858000"/>
              <a:gd name="connsiteX1" fmla="*/ 7124700 w 7124700"/>
              <a:gd name="connsiteY1" fmla="*/ 0 h 6858000"/>
              <a:gd name="connsiteX2" fmla="*/ 7124700 w 7124700"/>
              <a:gd name="connsiteY2" fmla="*/ 6858000 h 6858000"/>
              <a:gd name="connsiteX3" fmla="*/ 0 w 7124700"/>
              <a:gd name="connsiteY3" fmla="*/ 6858000 h 6858000"/>
              <a:gd name="connsiteX4" fmla="*/ 0 w 7124700"/>
              <a:gd name="connsiteY4" fmla="*/ 0 h 6858000"/>
              <a:gd name="connsiteX0" fmla="*/ 0 w 7124700"/>
              <a:gd name="connsiteY0" fmla="*/ 0 h 6896100"/>
              <a:gd name="connsiteX1" fmla="*/ 7124700 w 7124700"/>
              <a:gd name="connsiteY1" fmla="*/ 0 h 6896100"/>
              <a:gd name="connsiteX2" fmla="*/ 4724400 w 7124700"/>
              <a:gd name="connsiteY2" fmla="*/ 6896100 h 6896100"/>
              <a:gd name="connsiteX3" fmla="*/ 0 w 7124700"/>
              <a:gd name="connsiteY3" fmla="*/ 6858000 h 6896100"/>
              <a:gd name="connsiteX4" fmla="*/ 0 w 7124700"/>
              <a:gd name="connsiteY4" fmla="*/ 0 h 6896100"/>
              <a:gd name="connsiteX0" fmla="*/ 0 w 8153400"/>
              <a:gd name="connsiteY0" fmla="*/ 0 h 6896100"/>
              <a:gd name="connsiteX1" fmla="*/ 8153400 w 8153400"/>
              <a:gd name="connsiteY1" fmla="*/ 0 h 6896100"/>
              <a:gd name="connsiteX2" fmla="*/ 4724400 w 8153400"/>
              <a:gd name="connsiteY2" fmla="*/ 6896100 h 6896100"/>
              <a:gd name="connsiteX3" fmla="*/ 0 w 8153400"/>
              <a:gd name="connsiteY3" fmla="*/ 6858000 h 6896100"/>
              <a:gd name="connsiteX4" fmla="*/ 0 w 8153400"/>
              <a:gd name="connsiteY4" fmla="*/ 0 h 6896100"/>
              <a:gd name="connsiteX0" fmla="*/ 0 w 8153400"/>
              <a:gd name="connsiteY0" fmla="*/ 0 h 6896100"/>
              <a:gd name="connsiteX1" fmla="*/ 8153400 w 8153400"/>
              <a:gd name="connsiteY1" fmla="*/ 0 h 6896100"/>
              <a:gd name="connsiteX2" fmla="*/ 8112591 w 8153400"/>
              <a:gd name="connsiteY2" fmla="*/ 6896100 h 6896100"/>
              <a:gd name="connsiteX3" fmla="*/ 0 w 8153400"/>
              <a:gd name="connsiteY3" fmla="*/ 6858000 h 6896100"/>
              <a:gd name="connsiteX4" fmla="*/ 0 w 8153400"/>
              <a:gd name="connsiteY4" fmla="*/ 0 h 6896100"/>
              <a:gd name="connsiteX0" fmla="*/ 616035 w 8769435"/>
              <a:gd name="connsiteY0" fmla="*/ 0 h 6929649"/>
              <a:gd name="connsiteX1" fmla="*/ 8769435 w 8769435"/>
              <a:gd name="connsiteY1" fmla="*/ 0 h 6929649"/>
              <a:gd name="connsiteX2" fmla="*/ 8728626 w 8769435"/>
              <a:gd name="connsiteY2" fmla="*/ 6896100 h 6929649"/>
              <a:gd name="connsiteX3" fmla="*/ 0 w 8769435"/>
              <a:gd name="connsiteY3" fmla="*/ 6929649 h 6929649"/>
              <a:gd name="connsiteX4" fmla="*/ 616035 w 8769435"/>
              <a:gd name="connsiteY4" fmla="*/ 0 h 6929649"/>
              <a:gd name="connsiteX0" fmla="*/ 0 w 8153400"/>
              <a:gd name="connsiteY0" fmla="*/ 0 h 6896100"/>
              <a:gd name="connsiteX1" fmla="*/ 8153400 w 8153400"/>
              <a:gd name="connsiteY1" fmla="*/ 0 h 6896100"/>
              <a:gd name="connsiteX2" fmla="*/ 8112591 w 8153400"/>
              <a:gd name="connsiteY2" fmla="*/ 6896100 h 6896100"/>
              <a:gd name="connsiteX3" fmla="*/ 3542199 w 8153400"/>
              <a:gd name="connsiteY3" fmla="*/ 6875913 h 6896100"/>
              <a:gd name="connsiteX4" fmla="*/ 0 w 8153400"/>
              <a:gd name="connsiteY4" fmla="*/ 0 h 6896100"/>
              <a:gd name="connsiteX0" fmla="*/ 0 w 4701794"/>
              <a:gd name="connsiteY0" fmla="*/ 0 h 6922967"/>
              <a:gd name="connsiteX1" fmla="*/ 4701794 w 4701794"/>
              <a:gd name="connsiteY1" fmla="*/ 26867 h 6922967"/>
              <a:gd name="connsiteX2" fmla="*/ 4660985 w 4701794"/>
              <a:gd name="connsiteY2" fmla="*/ 6922967 h 6922967"/>
              <a:gd name="connsiteX3" fmla="*/ 90593 w 4701794"/>
              <a:gd name="connsiteY3" fmla="*/ 6902780 h 6922967"/>
              <a:gd name="connsiteX4" fmla="*/ 0 w 4701794"/>
              <a:gd name="connsiteY4" fmla="*/ 0 h 692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1794" h="6922967">
                <a:moveTo>
                  <a:pt x="0" y="0"/>
                </a:moveTo>
                <a:lnTo>
                  <a:pt x="4701794" y="26867"/>
                </a:lnTo>
                <a:lnTo>
                  <a:pt x="4660985" y="6922967"/>
                </a:lnTo>
                <a:lnTo>
                  <a:pt x="90593" y="69027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4000">
                <a:srgbClr val="002060"/>
              </a:gs>
              <a:gs pos="0">
                <a:srgbClr val="1B4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EFD45-EBA8-24BC-1C1B-BBAB872E525A}"/>
              </a:ext>
            </a:extLst>
          </p:cNvPr>
          <p:cNvSpPr txBox="1"/>
          <p:nvPr/>
        </p:nvSpPr>
        <p:spPr>
          <a:xfrm>
            <a:off x="6865286" y="431776"/>
            <a:ext cx="2250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Tehsils, </a:t>
            </a:r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13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 UCs</a:t>
            </a:r>
            <a:endParaRPr lang="en-PK" sz="16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915DD-7DD5-AE4A-FD43-82D682C1C676}"/>
              </a:ext>
            </a:extLst>
          </p:cNvPr>
          <p:cNvSpPr txBox="1"/>
          <p:nvPr/>
        </p:nvSpPr>
        <p:spPr>
          <a:xfrm>
            <a:off x="6865285" y="30036"/>
            <a:ext cx="2250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Aptos" panose="020B0004020202020204" pitchFamily="34" charset="0"/>
              </a:rPr>
              <a:t>Jhal</a:t>
            </a:r>
            <a:r>
              <a:rPr lang="en-US" sz="3200" b="1" dirty="0">
                <a:latin typeface="Aptos" panose="020B0004020202020204" pitchFamily="34" charset="0"/>
              </a:rPr>
              <a:t> Magsi</a:t>
            </a:r>
            <a:endParaRPr lang="en-PK" sz="2400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50DFE-D9A1-039A-CF55-8DF04C094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7" t="8358" r="11675" b="16182"/>
          <a:stretch>
            <a:fillRect/>
          </a:stretch>
        </p:blipFill>
        <p:spPr>
          <a:xfrm>
            <a:off x="6865286" y="851707"/>
            <a:ext cx="3085835" cy="5036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EEC5B4-F00F-9BA0-8C5B-DDF723A6568A}"/>
              </a:ext>
            </a:extLst>
          </p:cNvPr>
          <p:cNvSpPr txBox="1"/>
          <p:nvPr/>
        </p:nvSpPr>
        <p:spPr>
          <a:xfrm>
            <a:off x="9827596" y="548547"/>
            <a:ext cx="2250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</a:rPr>
              <a:t>Hard-to-Reach &amp; Scattered Settlements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endParaRPr lang="en-PK" sz="1600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0E4E2-4ABF-C938-F08C-005FC4E4457E}"/>
              </a:ext>
            </a:extLst>
          </p:cNvPr>
          <p:cNvSpPr txBox="1"/>
          <p:nvPr/>
        </p:nvSpPr>
        <p:spPr>
          <a:xfrm>
            <a:off x="10136723" y="2785394"/>
            <a:ext cx="1518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</a:rPr>
              <a:t>Frequent Flooding</a:t>
            </a:r>
            <a:endParaRPr lang="en-PK" sz="1600" b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559EE-E313-E46C-BB73-B2BD4AEFDAB1}"/>
              </a:ext>
            </a:extLst>
          </p:cNvPr>
          <p:cNvSpPr txBox="1"/>
          <p:nvPr/>
        </p:nvSpPr>
        <p:spPr>
          <a:xfrm>
            <a:off x="9814016" y="4008309"/>
            <a:ext cx="1841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</a:rPr>
              <a:t>Low Literacy &amp; Traditional Beliefs</a:t>
            </a:r>
            <a:endParaRPr lang="en-PK" sz="1600" b="1" dirty="0">
              <a:solidFill>
                <a:schemeClr val="accent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1B420-CF3A-551D-896B-B263CE34D89F}"/>
              </a:ext>
            </a:extLst>
          </p:cNvPr>
          <p:cNvSpPr txBox="1"/>
          <p:nvPr/>
        </p:nvSpPr>
        <p:spPr>
          <a:xfrm>
            <a:off x="9929813" y="1435618"/>
            <a:ext cx="1881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252C"/>
                </a:solidFill>
              </a:rPr>
              <a:t>Most geographically dispersed districts</a:t>
            </a:r>
            <a:endParaRPr lang="en-PK" b="1" dirty="0">
              <a:solidFill>
                <a:srgbClr val="E9252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1D0637-C551-738F-55ED-70406EE2F025}"/>
              </a:ext>
            </a:extLst>
          </p:cNvPr>
          <p:cNvSpPr txBox="1"/>
          <p:nvPr/>
        </p:nvSpPr>
        <p:spPr>
          <a:xfrm>
            <a:off x="8940910" y="5345475"/>
            <a:ext cx="2391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9252C"/>
                </a:solidFill>
              </a:rPr>
              <a:t>Few functional EPI centers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55DAC-48EE-E5B2-7B8F-22687061DDBD}"/>
              </a:ext>
            </a:extLst>
          </p:cNvPr>
          <p:cNvSpPr txBox="1"/>
          <p:nvPr/>
        </p:nvSpPr>
        <p:spPr>
          <a:xfrm>
            <a:off x="7182826" y="5940155"/>
            <a:ext cx="2391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Limited health </a:t>
            </a:r>
            <a:r>
              <a:rPr lang="en-US" b="1" dirty="0" err="1">
                <a:solidFill>
                  <a:schemeClr val="accent4"/>
                </a:solidFill>
              </a:rPr>
              <a:t>infratsture</a:t>
            </a:r>
            <a:endParaRPr lang="en-PK" b="1" dirty="0">
              <a:solidFill>
                <a:schemeClr val="accent4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00F3D5-9C90-DD48-3568-DB885E92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31" y="2235664"/>
            <a:ext cx="4010585" cy="41630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5F4914-01EB-1898-5544-D46EC51FDC79}"/>
              </a:ext>
            </a:extLst>
          </p:cNvPr>
          <p:cNvSpPr txBox="1"/>
          <p:nvPr/>
        </p:nvSpPr>
        <p:spPr>
          <a:xfrm>
            <a:off x="1075135" y="758336"/>
            <a:ext cx="44087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K" sz="2000" b="1" dirty="0"/>
              <a:t>Breaking Barriers in </a:t>
            </a:r>
            <a:r>
              <a:rPr lang="en-PK" sz="2000" b="1" dirty="0" err="1"/>
              <a:t>Jhal</a:t>
            </a:r>
            <a:r>
              <a:rPr lang="en-PK" sz="2000" b="1" dirty="0"/>
              <a:t> Magsi</a:t>
            </a:r>
            <a:endParaRPr lang="en-PK" sz="2000" dirty="0"/>
          </a:p>
          <a:p>
            <a:pPr algn="ctr"/>
            <a:r>
              <a:rPr lang="en-US" sz="2000" dirty="0">
                <a:solidFill>
                  <a:srgbClr val="0F1419"/>
                </a:solidFill>
                <a:latin typeface="TwitterChirp"/>
              </a:rPr>
              <a:t>IHHN</a:t>
            </a:r>
            <a:r>
              <a:rPr lang="en-US" sz="2000" b="0" i="0" dirty="0">
                <a:solidFill>
                  <a:srgbClr val="0F1419"/>
                </a:solidFill>
                <a:effectLst/>
                <a:latin typeface="TwitterChirp"/>
              </a:rPr>
              <a:t> reached the most remote corners of </a:t>
            </a:r>
            <a:r>
              <a:rPr lang="en-US" sz="2000" dirty="0">
                <a:solidFill>
                  <a:srgbClr val="0F1419"/>
                </a:solidFill>
                <a:latin typeface="TwitterChirp"/>
              </a:rPr>
              <a:t>4 </a:t>
            </a:r>
            <a:r>
              <a:rPr lang="en-US" sz="2000" b="0" i="0" dirty="0">
                <a:solidFill>
                  <a:srgbClr val="0F1419"/>
                </a:solidFill>
                <a:effectLst/>
                <a:latin typeface="TwitterChirp"/>
              </a:rPr>
              <a:t>UCs in </a:t>
            </a:r>
            <a:r>
              <a:rPr lang="en-US" sz="2000" b="0" i="0" dirty="0" err="1">
                <a:solidFill>
                  <a:srgbClr val="0F1419"/>
                </a:solidFill>
                <a:effectLst/>
                <a:latin typeface="TwitterChirp"/>
              </a:rPr>
              <a:t>Jhal</a:t>
            </a:r>
            <a:r>
              <a:rPr lang="en-US" sz="2000" b="0" i="0" dirty="0">
                <a:solidFill>
                  <a:srgbClr val="0F1419"/>
                </a:solidFill>
                <a:effectLst/>
                <a:latin typeface="TwitterChirp"/>
              </a:rPr>
              <a:t> Magsi – villages left without services since 2022 </a:t>
            </a:r>
            <a:endParaRPr lang="en-PK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6D9E97-17EF-4BB2-B5CA-0BCE72A636CA}"/>
              </a:ext>
            </a:extLst>
          </p:cNvPr>
          <p:cNvSpPr txBox="1"/>
          <p:nvPr/>
        </p:nvSpPr>
        <p:spPr>
          <a:xfrm>
            <a:off x="1075135" y="6398670"/>
            <a:ext cx="487112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PK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“We didn’t just carry vaccines; we carried hope.”</a:t>
            </a:r>
          </a:p>
        </p:txBody>
      </p:sp>
    </p:spTree>
    <p:extLst>
      <p:ext uri="{BB962C8B-B14F-4D97-AF65-F5344CB8AC3E}">
        <p14:creationId xmlns:p14="http://schemas.microsoft.com/office/powerpoint/2010/main" val="25908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456100"/>
            <a:ext cx="12192000" cy="4653361"/>
            <a:chOff x="0" y="2184150"/>
            <a:chExt cx="18288000" cy="6980042"/>
          </a:xfrm>
        </p:grpSpPr>
        <p:sp>
          <p:nvSpPr>
            <p:cNvPr id="4" name="object 4"/>
            <p:cNvSpPr/>
            <p:nvPr/>
          </p:nvSpPr>
          <p:spPr>
            <a:xfrm>
              <a:off x="0" y="6236841"/>
              <a:ext cx="18288000" cy="2927350"/>
            </a:xfrm>
            <a:custGeom>
              <a:avLst/>
              <a:gdLst/>
              <a:ahLst/>
              <a:cxnLst/>
              <a:rect l="l" t="t" r="r" b="b"/>
              <a:pathLst>
                <a:path w="18288000" h="2927350">
                  <a:moveTo>
                    <a:pt x="18288000" y="0"/>
                  </a:moveTo>
                  <a:lnTo>
                    <a:pt x="18288000" y="2926803"/>
                  </a:lnTo>
                  <a:lnTo>
                    <a:pt x="0" y="2926803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1F4698"/>
            </a:solidFill>
          </p:spPr>
          <p:txBody>
            <a:bodyPr wrap="square" lIns="0" tIns="0" rIns="0" bIns="0" rtlCol="0"/>
            <a:lstStyle/>
            <a:p>
              <a:endParaRPr sz="1400" dirty="0">
                <a:latin typeface="Aptos Display" panose="020B0004020202020204" pitchFamily="34" charset="0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9919" y="2184150"/>
              <a:ext cx="6469380" cy="69800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8859" y="1370494"/>
            <a:ext cx="5557142" cy="25200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just">
              <a:lnSpc>
                <a:spcPct val="125000"/>
              </a:lnSpc>
              <a:spcBef>
                <a:spcPts val="67"/>
              </a:spcBef>
            </a:pP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Indus</a:t>
            </a:r>
            <a:r>
              <a:rPr sz="2200" spc="-3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Hospital</a:t>
            </a:r>
            <a:r>
              <a:rPr sz="2200" spc="-3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76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&amp;</a:t>
            </a:r>
            <a:r>
              <a:rPr sz="2200" spc="-3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Health</a:t>
            </a:r>
            <a:r>
              <a:rPr sz="2200" spc="-3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-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Network</a:t>
            </a:r>
            <a:r>
              <a:rPr sz="2200" spc="-3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(IHHN)</a:t>
            </a:r>
            <a:r>
              <a:rPr sz="2200" spc="-2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10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was</a:t>
            </a:r>
            <a:r>
              <a:rPr sz="2200" spc="-3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initiated</a:t>
            </a:r>
            <a:r>
              <a:rPr sz="2200" spc="-3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7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by</a:t>
            </a:r>
            <a:r>
              <a:rPr sz="2200" spc="-3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19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a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group</a:t>
            </a:r>
            <a:r>
              <a:rPr sz="2200" spc="-1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of doctors,</a:t>
            </a:r>
            <a:r>
              <a:rPr sz="2200" spc="-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businessmen,</a:t>
            </a:r>
            <a:r>
              <a:rPr sz="2200" spc="-1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10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and</a:t>
            </a:r>
            <a:r>
              <a:rPr sz="2200" spc="-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philanthropists </a:t>
            </a:r>
            <a:r>
              <a:rPr sz="2200" spc="-1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to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provide</a:t>
            </a:r>
            <a:r>
              <a:rPr sz="2200" spc="-3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quality</a:t>
            </a:r>
            <a:r>
              <a:rPr sz="2200" spc="-3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6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healthcare</a:t>
            </a:r>
            <a:r>
              <a:rPr sz="2200" spc="-3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7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accessible</a:t>
            </a:r>
            <a:r>
              <a:rPr sz="2200" spc="-3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to</a:t>
            </a:r>
            <a:r>
              <a:rPr sz="2200" spc="-3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all</a:t>
            </a:r>
            <a:r>
              <a:rPr sz="2200" spc="-3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-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in</a:t>
            </a:r>
            <a:r>
              <a:rPr sz="2200" spc="-3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Pakistan,</a:t>
            </a:r>
            <a:r>
              <a:rPr sz="2200" spc="-3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19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a </a:t>
            </a:r>
            <a:r>
              <a:rPr sz="2200" spc="3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country</a:t>
            </a:r>
            <a:r>
              <a:rPr sz="2200" spc="-8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5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where</a:t>
            </a:r>
            <a:r>
              <a:rPr sz="2200" spc="-8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4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affordable</a:t>
            </a:r>
            <a:r>
              <a:rPr sz="2200" spc="-8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7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healthcare</a:t>
            </a:r>
            <a:r>
              <a:rPr sz="2200" spc="-8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-1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is</a:t>
            </a:r>
            <a:r>
              <a:rPr sz="2200" spc="-8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22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a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-5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luxury</a:t>
            </a:r>
            <a:r>
              <a:rPr sz="2200" spc="-8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limited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-1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to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only</a:t>
            </a:r>
            <a:r>
              <a:rPr sz="2200" spc="-8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22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a</a:t>
            </a:r>
            <a:r>
              <a:rPr sz="2200" spc="-76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-1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few.</a:t>
            </a:r>
            <a:endParaRPr sz="2200" dirty="0">
              <a:latin typeface="Aptos Display" panose="020B0004020202020204" pitchFamily="34" charset="0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859" y="4243832"/>
            <a:ext cx="6303902" cy="168651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defPPr>
              <a:defRPr lang="en-PK"/>
            </a:defPPr>
            <a:lvl1pPr marL="8467" marR="3387" algn="just">
              <a:lnSpc>
                <a:spcPct val="125000"/>
              </a:lnSpc>
              <a:spcBef>
                <a:spcPts val="67"/>
              </a:spcBef>
              <a:defRPr sz="220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defRPr>
            </a:lvl1pPr>
          </a:lstStyle>
          <a:p>
            <a:r>
              <a:rPr b="1" dirty="0">
                <a:solidFill>
                  <a:schemeClr val="bg1"/>
                </a:solidFill>
              </a:rPr>
              <a:t>VISION</a:t>
            </a:r>
          </a:p>
          <a:p>
            <a:pPr algn="l"/>
            <a:r>
              <a:rPr dirty="0">
                <a:solidFill>
                  <a:schemeClr val="bg1"/>
                </a:solidFill>
              </a:rPr>
              <a:t>Create an excellence-driven, comprehensive, compassionate, free-of-charge, replicable healthcare system accessible to all.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1600CAF-96B6-A2B8-C98E-595E02803D63}"/>
              </a:ext>
            </a:extLst>
          </p:cNvPr>
          <p:cNvSpPr txBox="1"/>
          <p:nvPr/>
        </p:nvSpPr>
        <p:spPr>
          <a:xfrm>
            <a:off x="538859" y="384644"/>
            <a:ext cx="9704494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4400" b="1" dirty="0">
                <a:solidFill>
                  <a:srgbClr val="143C8A"/>
                </a:solidFill>
                <a:latin typeface="Aptos Display" panose="020B0004020202020204" pitchFamily="34" charset="0"/>
              </a:rPr>
              <a:t>INDUS HOSPITAL</a:t>
            </a:r>
            <a:r>
              <a:rPr lang="en-US" sz="4400" b="1" dirty="0">
                <a:solidFill>
                  <a:srgbClr val="FF0000"/>
                </a:solidFill>
                <a:latin typeface="Aptos Display" panose="020B0004020202020204" pitchFamily="34" charset="0"/>
              </a:rPr>
              <a:t> </a:t>
            </a:r>
            <a:r>
              <a:rPr lang="en-US" sz="4400" b="1" dirty="0">
                <a:solidFill>
                  <a:srgbClr val="E9252C"/>
                </a:solidFill>
                <a:latin typeface="Aptos Display" panose="020B0004020202020204" pitchFamily="34" charset="0"/>
              </a:rPr>
              <a:t>&amp;</a:t>
            </a:r>
            <a:r>
              <a:rPr lang="en-US" sz="4400" b="1" dirty="0">
                <a:solidFill>
                  <a:srgbClr val="FF0000"/>
                </a:solidFill>
                <a:latin typeface="Aptos Display" panose="020B0004020202020204" pitchFamily="34" charset="0"/>
              </a:rPr>
              <a:t> </a:t>
            </a:r>
            <a:r>
              <a:rPr lang="en-US" sz="4400" b="1" dirty="0">
                <a:solidFill>
                  <a:srgbClr val="143C8A"/>
                </a:solidFill>
                <a:latin typeface="Aptos Display" panose="020B0004020202020204" pitchFamily="34" charset="0"/>
              </a:rPr>
              <a:t>HEALTH NETWORK</a:t>
            </a:r>
            <a:endParaRPr sz="4134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BFD06-0E4E-C637-0C2A-BF8C98A4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11 people, camel and car">
            <a:extLst>
              <a:ext uri="{FF2B5EF4-FFF2-40B4-BE49-F238E27FC236}">
                <a16:creationId xmlns:a16="http://schemas.microsoft.com/office/drawing/2014/main" id="{AE4C8FB4-DDA3-D20E-7D19-18C9781FA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9"/>
          <a:stretch>
            <a:fillRect/>
          </a:stretch>
        </p:blipFill>
        <p:spPr bwMode="auto">
          <a:xfrm>
            <a:off x="2684229" y="969916"/>
            <a:ext cx="6666149" cy="34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C8A33A-E05C-C431-1E03-23D4675D164F}"/>
              </a:ext>
            </a:extLst>
          </p:cNvPr>
          <p:cNvSpPr txBox="1"/>
          <p:nvPr/>
        </p:nvSpPr>
        <p:spPr>
          <a:xfrm>
            <a:off x="3001730" y="4503691"/>
            <a:ext cx="60311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From Awareness to Action </a:t>
            </a:r>
          </a:p>
          <a:p>
            <a:pPr algn="ctr"/>
            <a:r>
              <a:rPr lang="en-US" sz="2000" dirty="0">
                <a:solidFill>
                  <a:srgbClr val="143C8A"/>
                </a:solidFill>
              </a:rPr>
              <a:t>Communities in </a:t>
            </a:r>
            <a:r>
              <a:rPr lang="en-US" sz="2000" dirty="0" err="1">
                <a:solidFill>
                  <a:srgbClr val="143C8A"/>
                </a:solidFill>
              </a:rPr>
              <a:t>Jhal</a:t>
            </a:r>
            <a:r>
              <a:rPr lang="en-US" sz="2000" dirty="0">
                <a:solidFill>
                  <a:srgbClr val="143C8A"/>
                </a:solidFill>
              </a:rPr>
              <a:t> Magsi are turning challenges into triumphs, taking ownership of vaccination and ensuring every child’s right to a healthy future.</a:t>
            </a:r>
            <a:endParaRPr lang="en-PK" sz="2000" dirty="0">
              <a:solidFill>
                <a:srgbClr val="143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74282"/>
            <a:ext cx="12192000" cy="8206566"/>
          </a:xfrm>
          <a:custGeom>
            <a:avLst/>
            <a:gdLst/>
            <a:ahLst/>
            <a:cxnLst/>
            <a:rect l="l" t="t" r="r" b="b"/>
            <a:pathLst>
              <a:path w="18288000" h="12309849">
                <a:moveTo>
                  <a:pt x="0" y="0"/>
                </a:moveTo>
                <a:lnTo>
                  <a:pt x="18288000" y="0"/>
                </a:lnTo>
                <a:lnTo>
                  <a:pt x="18288000" y="12309848"/>
                </a:lnTo>
                <a:lnTo>
                  <a:pt x="0" y="1230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2440" y="2550967"/>
            <a:ext cx="920712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592"/>
              </a:lnSpc>
            </a:pPr>
            <a:r>
              <a:rPr lang="en-US" sz="5682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First Ever HPV Campaign </a:t>
            </a:r>
          </a:p>
          <a:p>
            <a:pPr algn="ctr" defTabSz="609630">
              <a:lnSpc>
                <a:spcPts val="6592"/>
              </a:lnSpc>
            </a:pPr>
            <a:r>
              <a:rPr lang="en-US" sz="5682" b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in Pakistan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54339" y="1011363"/>
            <a:ext cx="2675768" cy="1442760"/>
            <a:chOff x="0" y="0"/>
            <a:chExt cx="990657" cy="534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0657" cy="534157"/>
            </a:xfrm>
            <a:custGeom>
              <a:avLst/>
              <a:gdLst/>
              <a:ahLst/>
              <a:cxnLst/>
              <a:rect l="l" t="t" r="r" b="b"/>
              <a:pathLst>
                <a:path w="990657" h="534157">
                  <a:moveTo>
                    <a:pt x="0" y="0"/>
                  </a:moveTo>
                  <a:lnTo>
                    <a:pt x="990657" y="0"/>
                  </a:lnTo>
                  <a:lnTo>
                    <a:pt x="990657" y="534157"/>
                  </a:lnTo>
                  <a:lnTo>
                    <a:pt x="0" y="534157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90657" cy="5817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01785" y="1011363"/>
            <a:ext cx="2675768" cy="1442760"/>
            <a:chOff x="0" y="0"/>
            <a:chExt cx="990657" cy="5341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0657" cy="534157"/>
            </a:xfrm>
            <a:custGeom>
              <a:avLst/>
              <a:gdLst/>
              <a:ahLst/>
              <a:cxnLst/>
              <a:rect l="l" t="t" r="r" b="b"/>
              <a:pathLst>
                <a:path w="990657" h="534157">
                  <a:moveTo>
                    <a:pt x="0" y="0"/>
                  </a:moveTo>
                  <a:lnTo>
                    <a:pt x="990657" y="0"/>
                  </a:lnTo>
                  <a:lnTo>
                    <a:pt x="990657" y="534157"/>
                  </a:lnTo>
                  <a:lnTo>
                    <a:pt x="0" y="534157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990657" cy="5817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657628" y="225773"/>
            <a:ext cx="2931713" cy="3383945"/>
          </a:xfrm>
          <a:custGeom>
            <a:avLst/>
            <a:gdLst/>
            <a:ahLst/>
            <a:cxnLst/>
            <a:rect l="l" t="t" r="r" b="b"/>
            <a:pathLst>
              <a:path w="4397569" h="5075918">
                <a:moveTo>
                  <a:pt x="0" y="0"/>
                </a:moveTo>
                <a:lnTo>
                  <a:pt x="4397569" y="0"/>
                </a:lnTo>
                <a:lnTo>
                  <a:pt x="4397569" y="5075917"/>
                </a:lnTo>
                <a:lnTo>
                  <a:pt x="0" y="50759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23621" y="1058887"/>
            <a:ext cx="2337203" cy="1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88"/>
              </a:lnSpc>
            </a:pPr>
            <a:r>
              <a:rPr lang="en-US" sz="3492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9</a:t>
            </a:r>
          </a:p>
          <a:p>
            <a:pPr algn="ctr" defTabSz="609630">
              <a:lnSpc>
                <a:spcPts val="4888"/>
              </a:lnSpc>
              <a:spcBef>
                <a:spcPct val="0"/>
              </a:spcBef>
            </a:pPr>
            <a:r>
              <a:rPr lang="en-US" sz="3492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Districts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5119" y="1058887"/>
            <a:ext cx="2209099" cy="120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88"/>
              </a:lnSpc>
            </a:pPr>
            <a:r>
              <a:rPr lang="en-US" sz="349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45</a:t>
            </a:r>
          </a:p>
          <a:p>
            <a:pPr algn="ctr" defTabSz="609630">
              <a:lnSpc>
                <a:spcPts val="4888"/>
              </a:lnSpc>
              <a:spcBef>
                <a:spcPct val="0"/>
              </a:spcBef>
            </a:pPr>
            <a:r>
              <a:rPr lang="en-US" sz="349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UCs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2635" y="3533518"/>
            <a:ext cx="4333251" cy="72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spcBef>
                <a:spcPct val="0"/>
              </a:spcBef>
            </a:pPr>
            <a:r>
              <a:rPr lang="en-US" sz="4266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Girls Identified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71135" y="5742614"/>
            <a:ext cx="8009891" cy="50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4"/>
              </a:lnSpc>
              <a:spcBef>
                <a:spcPct val="0"/>
              </a:spcBef>
            </a:pPr>
            <a:r>
              <a:rPr lang="en-US" sz="3067" b="1" i="1" dirty="0">
                <a:solidFill>
                  <a:srgbClr val="004AAD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Integrated Community Engagement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25515" y="3489068"/>
            <a:ext cx="4484011" cy="73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spcBef>
                <a:spcPct val="0"/>
              </a:spcBef>
            </a:pPr>
            <a:r>
              <a:rPr lang="en-US" sz="426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Girls Vaccinated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3666" y="4164519"/>
            <a:ext cx="3691190" cy="1205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0290"/>
              </a:lnSpc>
              <a:spcBef>
                <a:spcPct val="0"/>
              </a:spcBef>
            </a:pPr>
            <a:r>
              <a:rPr lang="en-US" sz="7350" b="1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225,296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42813" y="4141568"/>
            <a:ext cx="3648283" cy="1204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0263"/>
              </a:lnSpc>
              <a:spcBef>
                <a:spcPct val="0"/>
              </a:spcBef>
            </a:pPr>
            <a:r>
              <a:rPr lang="en-US" sz="7330" b="1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115,322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34DFC-FBC0-F23F-6EF7-B993F561F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83ADD5-D94C-3783-8F41-CAC0DE60A053}"/>
              </a:ext>
            </a:extLst>
          </p:cNvPr>
          <p:cNvSpPr txBox="1"/>
          <p:nvPr/>
        </p:nvSpPr>
        <p:spPr>
          <a:xfrm>
            <a:off x="477612" y="160408"/>
            <a:ext cx="1055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9252C"/>
                </a:solidFill>
                <a:latin typeface="Aptos Display" panose="020B0004020202020204" pitchFamily="34" charset="0"/>
              </a:rPr>
              <a:t>HITS</a:t>
            </a:r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 (SUCCESSES)</a:t>
            </a:r>
            <a:endParaRPr lang="en-US" sz="4000" b="1" dirty="0">
              <a:solidFill>
                <a:srgbClr val="E9252C"/>
              </a:solidFill>
              <a:latin typeface="Aptos Display" panose="020B00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01C2D-50EA-49A7-5DDF-F99786D23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379" y="273909"/>
            <a:ext cx="627889" cy="524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28D63-58D5-C4BD-5B36-A9085F85C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1236807"/>
            <a:ext cx="189413" cy="32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C730B-E2FD-57C5-16F8-4F2821488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2761349"/>
            <a:ext cx="189413" cy="322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F9A9D8-5F96-F044-602F-924B80FB1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3188611"/>
            <a:ext cx="189413" cy="322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2BB516-548A-EACF-F42E-E9395F010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3615873"/>
            <a:ext cx="189413" cy="322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EF3E21-39B7-C15D-1F49-6CD3AD1BC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4043135"/>
            <a:ext cx="189413" cy="3223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EA6853-652A-B918-C513-69CBF04F3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2" y="4470397"/>
            <a:ext cx="189413" cy="322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E048CA-90C3-B66B-877F-6958D515B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23391" y="5461538"/>
            <a:ext cx="189413" cy="3223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31157D-C9D7-93FB-BA15-DD522BF9B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31391"/>
            <a:ext cx="10515600" cy="56266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Strengthened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financial discipline and transparency</a:t>
            </a:r>
            <a:r>
              <a:rPr lang="en-US" sz="2400" dirty="0">
                <a:solidFill>
                  <a:srgbClr val="143C8A"/>
                </a:solidFill>
                <a:latin typeface="Aptos Narrow" panose="020B000402020202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across all processes.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Ensured Timely disbursement of funds,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Timely tracking of funds and improved reporting mechanisms.</a:t>
            </a:r>
            <a:endParaRPr lang="en-US" sz="2400" b="1" dirty="0">
              <a:solidFill>
                <a:srgbClr val="143C8A"/>
              </a:solidFill>
              <a:latin typeface="Aptos Narrow" panose="020B00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Maintained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flexibility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 to incorporate best practices tailored to local contexts, ensuring activities reflected on-the-ground realities.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CSOs engagement provided </a:t>
            </a:r>
            <a:r>
              <a:rPr lang="en-US" sz="2400" b="1" dirty="0">
                <a:solidFill>
                  <a:srgbClr val="002060"/>
                </a:solidFill>
                <a:latin typeface="Aptos Narrow" panose="020B0004020202020204" pitchFamily="34" charset="0"/>
              </a:rPr>
              <a:t>support to Govt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in improving immunization coverage.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2060"/>
                </a:solidFill>
                <a:latin typeface="Aptos Narrow" panose="020B0004020202020204" pitchFamily="34" charset="0"/>
              </a:rPr>
              <a:t>Increased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ptos Narrow" panose="020B0004020202020204" pitchFamily="34" charset="0"/>
              </a:rPr>
              <a:t>trust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 between Gavi, government, and CSOs.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Enabled CSOs to deliver </a:t>
            </a:r>
            <a:r>
              <a:rPr lang="en-US" sz="2400" b="1" dirty="0">
                <a:solidFill>
                  <a:srgbClr val="002060"/>
                </a:solidFill>
                <a:latin typeface="Aptos Narrow" panose="020B0004020202020204" pitchFamily="34" charset="0"/>
              </a:rPr>
              <a:t>community-level interventions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effectively (Increased accessibility and improved knowledge) .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2060"/>
                </a:solidFill>
                <a:latin typeface="Aptos Narrow" panose="020B0004020202020204" pitchFamily="34" charset="0"/>
              </a:rPr>
              <a:t>Improved alignment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with national immunization priorities.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The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management of CSOs through Mannion Daniels (MD)</a:t>
            </a:r>
            <a:r>
              <a:rPr lang="en-US" sz="2400" dirty="0">
                <a:solidFill>
                  <a:srgbClr val="143C8A"/>
                </a:solidFill>
                <a:latin typeface="Aptos Narrow" panose="020B000402020202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proved highly effective in supporting the government promoting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transparency </a:t>
            </a:r>
            <a:r>
              <a:rPr lang="en-US" sz="2400" dirty="0">
                <a:latin typeface="Aptos Narrow" panose="020B0004020202020204" pitchFamily="34" charset="0"/>
              </a:rPr>
              <a:t>through clear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accountability mechanisms</a:t>
            </a:r>
            <a:r>
              <a:rPr lang="en-US" sz="2400" dirty="0">
                <a:solidFill>
                  <a:srgbClr val="143C8A"/>
                </a:solidFill>
                <a:latin typeface="Aptos Narrow" panose="020B0004020202020204" pitchFamily="34" charset="0"/>
              </a:rPr>
              <a:t>,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stronger capacity building</a:t>
            </a:r>
            <a:r>
              <a:rPr lang="en-US" sz="2400" dirty="0">
                <a:solidFill>
                  <a:srgbClr val="143C8A"/>
                </a:solidFill>
                <a:latin typeface="Aptos Narrow" panose="020B0004020202020204" pitchFamily="34" charset="0"/>
              </a:rPr>
              <a:t>,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and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consistent follow-up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Conversely, when funds are </a:t>
            </a:r>
            <a:r>
              <a:rPr lang="en-US" sz="2400" dirty="0">
                <a:latin typeface="Aptos Narrow" panose="020B0004020202020204" pitchFamily="34" charset="0"/>
              </a:rPr>
              <a:t>directly managed by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government entities</a:t>
            </a:r>
            <a:r>
              <a:rPr lang="en-US" sz="2400" dirty="0">
                <a:solidFill>
                  <a:srgbClr val="143C8A"/>
                </a:solidFill>
                <a:latin typeface="Aptos Narrow" panose="020B0004020202020204" pitchFamily="34" charset="0"/>
              </a:rPr>
              <a:t>,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maintaining comparable levels of </a:t>
            </a:r>
            <a:r>
              <a:rPr lang="en-US" sz="2400" b="1" dirty="0">
                <a:solidFill>
                  <a:srgbClr val="143C8A"/>
                </a:solidFill>
                <a:latin typeface="Aptos Narrow" panose="020B0004020202020204" pitchFamily="34" charset="0"/>
              </a:rPr>
              <a:t>accountability and transparency</a:t>
            </a:r>
            <a:r>
              <a:rPr lang="en-US" sz="2400" dirty="0">
                <a:solidFill>
                  <a:srgbClr val="143C8A"/>
                </a:solidFill>
                <a:latin typeface="Aptos Narrow" panose="020B000402020202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ptos Narrow" panose="020B0004020202020204" pitchFamily="34" charset="0"/>
              </a:rPr>
              <a:t>becomes significantly more challenging.</a:t>
            </a:r>
          </a:p>
          <a:p>
            <a:pPr marL="0" indent="0" algn="just">
              <a:buNone/>
            </a:pPr>
            <a:endParaRPr lang="en-PK" sz="2400" dirty="0">
              <a:solidFill>
                <a:schemeClr val="bg2">
                  <a:lumMod val="25000"/>
                </a:schemeClr>
              </a:solidFill>
              <a:latin typeface="Aptos Narrow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12D4EA-5E33-E611-2E16-8EF480E6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17583" y="1653638"/>
            <a:ext cx="189413" cy="322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3CA232-F3F5-9EB2-A211-1658C99D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3" t="22191" r="33752" b="22504"/>
          <a:stretch>
            <a:fillRect/>
          </a:stretch>
        </p:blipFill>
        <p:spPr>
          <a:xfrm>
            <a:off x="614679" y="2115438"/>
            <a:ext cx="189413" cy="3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797E-189B-FCA6-ACD4-C85D7266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7591"/>
            <a:ext cx="10515600" cy="167140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Strong partnerships</a:t>
            </a:r>
            <a:r>
              <a:rPr lang="en-US" sz="4000" b="1" dirty="0">
                <a:latin typeface="Aptos Display" panose="020B0004020202020204" pitchFamily="34" charset="0"/>
              </a:rPr>
              <a:t>,</a:t>
            </a:r>
            <a:r>
              <a:rPr lang="en-US" sz="4000" b="1" dirty="0">
                <a:solidFill>
                  <a:srgbClr val="FFC000"/>
                </a:solidFill>
                <a:latin typeface="Aptos Display" panose="020B0004020202020204" pitchFamily="34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Aptos Display" panose="020B0004020202020204" pitchFamily="34" charset="0"/>
              </a:rPr>
              <a:t>transparent systems</a:t>
            </a:r>
            <a:r>
              <a:rPr lang="en-US" sz="4000" b="1" dirty="0">
                <a:latin typeface="Aptos Display" panose="020B0004020202020204" pitchFamily="34" charset="0"/>
              </a:rPr>
              <a:t>, and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ptos Display" panose="020B0004020202020204" pitchFamily="34" charset="0"/>
              </a:rPr>
              <a:t>community trust </a:t>
            </a:r>
            <a:r>
              <a:rPr lang="en-US" sz="4000" b="1" dirty="0">
                <a:latin typeface="Aptos Display" panose="020B0004020202020204" pitchFamily="34" charset="0"/>
              </a:rPr>
              <a:t>are the </a:t>
            </a:r>
            <a:r>
              <a:rPr lang="en-US" sz="4000" b="1" dirty="0">
                <a:solidFill>
                  <a:srgbClr val="FF0000"/>
                </a:solidFill>
                <a:latin typeface="Aptos Display" panose="020B0004020202020204" pitchFamily="34" charset="0"/>
              </a:rPr>
              <a:t>true vaccines for sustainability</a:t>
            </a:r>
            <a:endParaRPr lang="en-PK" sz="4000" b="1" dirty="0">
              <a:solidFill>
                <a:srgbClr val="FF0000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DD2243-EC55-F40F-6B1A-DC625FE65114}"/>
              </a:ext>
            </a:extLst>
          </p:cNvPr>
          <p:cNvSpPr txBox="1">
            <a:spLocks/>
          </p:cNvSpPr>
          <p:nvPr/>
        </p:nvSpPr>
        <p:spPr>
          <a:xfrm>
            <a:off x="1002506" y="3834038"/>
            <a:ext cx="101869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143C8A"/>
                </a:solidFill>
                <a:latin typeface="Aptos Display" panose="020B0004020202020204" pitchFamily="34" charset="0"/>
              </a:rPr>
              <a:t>Thank You</a:t>
            </a:r>
            <a:endParaRPr lang="en-PK" sz="5400" b="1" dirty="0">
              <a:solidFill>
                <a:srgbClr val="143C8A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5967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33AC1E4E-6F10-2B8B-9327-82A3708A60A6}"/>
              </a:ext>
            </a:extLst>
          </p:cNvPr>
          <p:cNvSpPr txBox="1"/>
          <p:nvPr/>
        </p:nvSpPr>
        <p:spPr>
          <a:xfrm>
            <a:off x="1243753" y="384644"/>
            <a:ext cx="9704494" cy="68565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en-US" sz="4400" b="1" dirty="0">
                <a:solidFill>
                  <a:srgbClr val="143C8A"/>
                </a:solidFill>
                <a:latin typeface="Aptos Display" panose="020B0004020202020204" pitchFamily="34" charset="0"/>
              </a:rPr>
              <a:t>UNIQUE FEATURES OF </a:t>
            </a:r>
            <a:r>
              <a:rPr lang="en-US" sz="4400" b="1" dirty="0">
                <a:solidFill>
                  <a:srgbClr val="E9252C"/>
                </a:solidFill>
                <a:latin typeface="Aptos Display" panose="020B0004020202020204" pitchFamily="34" charset="0"/>
              </a:rPr>
              <a:t>IHHN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7F738C2F-4DC9-DF84-BA3D-2F0B9FAC90D6}"/>
              </a:ext>
            </a:extLst>
          </p:cNvPr>
          <p:cNvSpPr txBox="1"/>
          <p:nvPr/>
        </p:nvSpPr>
        <p:spPr>
          <a:xfrm>
            <a:off x="818444" y="1286595"/>
            <a:ext cx="10555112" cy="82730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lnSpc>
                <a:spcPct val="125000"/>
              </a:lnSpc>
              <a:spcBef>
                <a:spcPts val="67"/>
              </a:spcBef>
            </a:pP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In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its</a:t>
            </a:r>
            <a:r>
              <a:rPr sz="2200" spc="-8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-1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effort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to</a:t>
            </a:r>
            <a:r>
              <a:rPr sz="2200" spc="-8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4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ensure</a:t>
            </a:r>
            <a:r>
              <a:rPr sz="2200" spc="-8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4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the</a:t>
            </a:r>
            <a:r>
              <a:rPr sz="2200" spc="-8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5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accessibility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of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5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healthcare,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-63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IHHN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functions</a:t>
            </a:r>
            <a:r>
              <a:rPr sz="2200" spc="-76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with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2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the </a:t>
            </a:r>
            <a:r>
              <a:rPr sz="2200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following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4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unique</a:t>
            </a:r>
            <a:r>
              <a:rPr sz="2200" spc="-8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 </a:t>
            </a:r>
            <a:r>
              <a:rPr sz="2200" spc="-7" dirty="0">
                <a:solidFill>
                  <a:srgbClr val="141414"/>
                </a:solidFill>
                <a:latin typeface="Aptos Display" panose="020B0004020202020204" pitchFamily="34" charset="0"/>
                <a:cs typeface="Lucida Sans Unicode"/>
              </a:rPr>
              <a:t>features:</a:t>
            </a:r>
            <a:endParaRPr sz="2200" dirty="0">
              <a:latin typeface="Aptos Display" panose="020B0004020202020204" pitchFamily="34" charset="0"/>
              <a:cs typeface="Lucida Sans Unicode"/>
            </a:endParaRPr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92C84D65-A999-C121-4C43-034A1599B455}"/>
              </a:ext>
            </a:extLst>
          </p:cNvPr>
          <p:cNvGrpSpPr/>
          <p:nvPr/>
        </p:nvGrpSpPr>
        <p:grpSpPr>
          <a:xfrm>
            <a:off x="1397506" y="2330188"/>
            <a:ext cx="8232269" cy="4485072"/>
            <a:chOff x="3275247" y="3438778"/>
            <a:chExt cx="11738045" cy="6727608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280E7AF2-BC29-79D1-7168-1407EB5F6A3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5247" y="7563891"/>
              <a:ext cx="2214175" cy="1917153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35D95921-EAEB-3C2B-E5D8-7BF4E14780D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8085" y="7585241"/>
              <a:ext cx="2778005" cy="1895802"/>
            </a:xfrm>
            <a:prstGeom prst="rect">
              <a:avLst/>
            </a:prstGeom>
          </p:spPr>
        </p:pic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85A8DAAB-D619-E904-D9BE-F99AE76CF4A6}"/>
                </a:ext>
              </a:extLst>
            </p:cNvPr>
            <p:cNvSpPr/>
            <p:nvPr/>
          </p:nvSpPr>
          <p:spPr>
            <a:xfrm>
              <a:off x="3286747" y="3438778"/>
              <a:ext cx="11726545" cy="6469380"/>
            </a:xfrm>
            <a:custGeom>
              <a:avLst/>
              <a:gdLst/>
              <a:ahLst/>
              <a:cxnLst/>
              <a:rect l="l" t="t" r="r" b="b"/>
              <a:pathLst>
                <a:path w="11726544" h="6469380">
                  <a:moveTo>
                    <a:pt x="4382363" y="3903764"/>
                  </a:moveTo>
                  <a:lnTo>
                    <a:pt x="4376928" y="3856774"/>
                  </a:lnTo>
                  <a:lnTo>
                    <a:pt x="4361446" y="3813594"/>
                  </a:lnTo>
                  <a:lnTo>
                    <a:pt x="4337177" y="3775481"/>
                  </a:lnTo>
                  <a:lnTo>
                    <a:pt x="4305351" y="3743655"/>
                  </a:lnTo>
                  <a:lnTo>
                    <a:pt x="4267238" y="3719385"/>
                  </a:lnTo>
                  <a:lnTo>
                    <a:pt x="4224058" y="3703904"/>
                  </a:lnTo>
                  <a:lnTo>
                    <a:pt x="4177068" y="3698468"/>
                  </a:lnTo>
                  <a:lnTo>
                    <a:pt x="205282" y="3698468"/>
                  </a:lnTo>
                  <a:lnTo>
                    <a:pt x="158292" y="3703904"/>
                  </a:lnTo>
                  <a:lnTo>
                    <a:pt x="115112" y="3719385"/>
                  </a:lnTo>
                  <a:lnTo>
                    <a:pt x="76987" y="3743655"/>
                  </a:lnTo>
                  <a:lnTo>
                    <a:pt x="45173" y="3775481"/>
                  </a:lnTo>
                  <a:lnTo>
                    <a:pt x="20904" y="3813594"/>
                  </a:lnTo>
                  <a:lnTo>
                    <a:pt x="5435" y="3856774"/>
                  </a:lnTo>
                  <a:lnTo>
                    <a:pt x="0" y="3903764"/>
                  </a:lnTo>
                  <a:lnTo>
                    <a:pt x="0" y="6263614"/>
                  </a:lnTo>
                  <a:lnTo>
                    <a:pt x="5435" y="6310604"/>
                  </a:lnTo>
                  <a:lnTo>
                    <a:pt x="20904" y="6353784"/>
                  </a:lnTo>
                  <a:lnTo>
                    <a:pt x="45173" y="6391910"/>
                  </a:lnTo>
                  <a:lnTo>
                    <a:pt x="76987" y="6423736"/>
                  </a:lnTo>
                  <a:lnTo>
                    <a:pt x="115112" y="6448006"/>
                  </a:lnTo>
                  <a:lnTo>
                    <a:pt x="158292" y="6463474"/>
                  </a:lnTo>
                  <a:lnTo>
                    <a:pt x="205282" y="6468910"/>
                  </a:lnTo>
                  <a:lnTo>
                    <a:pt x="4177068" y="6468910"/>
                  </a:lnTo>
                  <a:lnTo>
                    <a:pt x="4224058" y="6463474"/>
                  </a:lnTo>
                  <a:lnTo>
                    <a:pt x="4267238" y="6448006"/>
                  </a:lnTo>
                  <a:lnTo>
                    <a:pt x="4305351" y="6423736"/>
                  </a:lnTo>
                  <a:lnTo>
                    <a:pt x="4337177" y="6391910"/>
                  </a:lnTo>
                  <a:lnTo>
                    <a:pt x="4361446" y="6353784"/>
                  </a:lnTo>
                  <a:lnTo>
                    <a:pt x="4376928" y="6310604"/>
                  </a:lnTo>
                  <a:lnTo>
                    <a:pt x="4382363" y="6263614"/>
                  </a:lnTo>
                  <a:lnTo>
                    <a:pt x="4382363" y="3903764"/>
                  </a:lnTo>
                  <a:close/>
                </a:path>
                <a:path w="11726544" h="6469380">
                  <a:moveTo>
                    <a:pt x="4382363" y="205295"/>
                  </a:moveTo>
                  <a:lnTo>
                    <a:pt x="4376928" y="158305"/>
                  </a:lnTo>
                  <a:lnTo>
                    <a:pt x="4361446" y="115125"/>
                  </a:lnTo>
                  <a:lnTo>
                    <a:pt x="4337177" y="77012"/>
                  </a:lnTo>
                  <a:lnTo>
                    <a:pt x="4305351" y="45186"/>
                  </a:lnTo>
                  <a:lnTo>
                    <a:pt x="4267238" y="20916"/>
                  </a:lnTo>
                  <a:lnTo>
                    <a:pt x="4224058" y="5435"/>
                  </a:lnTo>
                  <a:lnTo>
                    <a:pt x="4177068" y="0"/>
                  </a:lnTo>
                  <a:lnTo>
                    <a:pt x="205282" y="0"/>
                  </a:lnTo>
                  <a:lnTo>
                    <a:pt x="158292" y="5435"/>
                  </a:lnTo>
                  <a:lnTo>
                    <a:pt x="115112" y="20916"/>
                  </a:lnTo>
                  <a:lnTo>
                    <a:pt x="76987" y="45186"/>
                  </a:lnTo>
                  <a:lnTo>
                    <a:pt x="45173" y="77012"/>
                  </a:lnTo>
                  <a:lnTo>
                    <a:pt x="20904" y="115125"/>
                  </a:lnTo>
                  <a:lnTo>
                    <a:pt x="5435" y="158305"/>
                  </a:lnTo>
                  <a:lnTo>
                    <a:pt x="0" y="205295"/>
                  </a:lnTo>
                  <a:lnTo>
                    <a:pt x="0" y="2611297"/>
                  </a:lnTo>
                  <a:lnTo>
                    <a:pt x="5435" y="2658287"/>
                  </a:lnTo>
                  <a:lnTo>
                    <a:pt x="20904" y="2701467"/>
                  </a:lnTo>
                  <a:lnTo>
                    <a:pt x="45173" y="2739593"/>
                  </a:lnTo>
                  <a:lnTo>
                    <a:pt x="76987" y="2771419"/>
                  </a:lnTo>
                  <a:lnTo>
                    <a:pt x="115112" y="2795689"/>
                  </a:lnTo>
                  <a:lnTo>
                    <a:pt x="158292" y="2811157"/>
                  </a:lnTo>
                  <a:lnTo>
                    <a:pt x="205282" y="2816593"/>
                  </a:lnTo>
                  <a:lnTo>
                    <a:pt x="4177068" y="2816593"/>
                  </a:lnTo>
                  <a:lnTo>
                    <a:pt x="4224058" y="2811157"/>
                  </a:lnTo>
                  <a:lnTo>
                    <a:pt x="4267238" y="2795689"/>
                  </a:lnTo>
                  <a:lnTo>
                    <a:pt x="4305351" y="2771419"/>
                  </a:lnTo>
                  <a:lnTo>
                    <a:pt x="4337177" y="2739593"/>
                  </a:lnTo>
                  <a:lnTo>
                    <a:pt x="4361446" y="2701467"/>
                  </a:lnTo>
                  <a:lnTo>
                    <a:pt x="4376928" y="2658287"/>
                  </a:lnTo>
                  <a:lnTo>
                    <a:pt x="4382363" y="2611297"/>
                  </a:lnTo>
                  <a:lnTo>
                    <a:pt x="4382363" y="205295"/>
                  </a:lnTo>
                  <a:close/>
                </a:path>
                <a:path w="11726544" h="6469380">
                  <a:moveTo>
                    <a:pt x="11726012" y="3903764"/>
                  </a:moveTo>
                  <a:lnTo>
                    <a:pt x="11720576" y="3856774"/>
                  </a:lnTo>
                  <a:lnTo>
                    <a:pt x="11705095" y="3813594"/>
                  </a:lnTo>
                  <a:lnTo>
                    <a:pt x="11680825" y="3775481"/>
                  </a:lnTo>
                  <a:lnTo>
                    <a:pt x="11648999" y="3743655"/>
                  </a:lnTo>
                  <a:lnTo>
                    <a:pt x="11610886" y="3719385"/>
                  </a:lnTo>
                  <a:lnTo>
                    <a:pt x="11567706" y="3703904"/>
                  </a:lnTo>
                  <a:lnTo>
                    <a:pt x="11520716" y="3698468"/>
                  </a:lnTo>
                  <a:lnTo>
                    <a:pt x="7548931" y="3698468"/>
                  </a:lnTo>
                  <a:lnTo>
                    <a:pt x="7501941" y="3703904"/>
                  </a:lnTo>
                  <a:lnTo>
                    <a:pt x="7458761" y="3719385"/>
                  </a:lnTo>
                  <a:lnTo>
                    <a:pt x="7420635" y="3743655"/>
                  </a:lnTo>
                  <a:lnTo>
                    <a:pt x="7388809" y="3775481"/>
                  </a:lnTo>
                  <a:lnTo>
                    <a:pt x="7364539" y="3813594"/>
                  </a:lnTo>
                  <a:lnTo>
                    <a:pt x="7349071" y="3856774"/>
                  </a:lnTo>
                  <a:lnTo>
                    <a:pt x="7343635" y="3903764"/>
                  </a:lnTo>
                  <a:lnTo>
                    <a:pt x="7343635" y="6263614"/>
                  </a:lnTo>
                  <a:lnTo>
                    <a:pt x="7349071" y="6310604"/>
                  </a:lnTo>
                  <a:lnTo>
                    <a:pt x="7364539" y="6353784"/>
                  </a:lnTo>
                  <a:lnTo>
                    <a:pt x="7388809" y="6391910"/>
                  </a:lnTo>
                  <a:lnTo>
                    <a:pt x="7420635" y="6423736"/>
                  </a:lnTo>
                  <a:lnTo>
                    <a:pt x="7458761" y="6448006"/>
                  </a:lnTo>
                  <a:lnTo>
                    <a:pt x="7501941" y="6463474"/>
                  </a:lnTo>
                  <a:lnTo>
                    <a:pt x="7548931" y="6468910"/>
                  </a:lnTo>
                  <a:lnTo>
                    <a:pt x="11520716" y="6468910"/>
                  </a:lnTo>
                  <a:lnTo>
                    <a:pt x="11567706" y="6463474"/>
                  </a:lnTo>
                  <a:lnTo>
                    <a:pt x="11610886" y="6448006"/>
                  </a:lnTo>
                  <a:lnTo>
                    <a:pt x="11648999" y="6423736"/>
                  </a:lnTo>
                  <a:lnTo>
                    <a:pt x="11680825" y="6391910"/>
                  </a:lnTo>
                  <a:lnTo>
                    <a:pt x="11705095" y="6353784"/>
                  </a:lnTo>
                  <a:lnTo>
                    <a:pt x="11720576" y="6310604"/>
                  </a:lnTo>
                  <a:lnTo>
                    <a:pt x="11726012" y="6263614"/>
                  </a:lnTo>
                  <a:lnTo>
                    <a:pt x="11726012" y="3903764"/>
                  </a:lnTo>
                  <a:close/>
                </a:path>
                <a:path w="11726544" h="6469380">
                  <a:moveTo>
                    <a:pt x="11726012" y="228371"/>
                  </a:moveTo>
                  <a:lnTo>
                    <a:pt x="11720576" y="181381"/>
                  </a:lnTo>
                  <a:lnTo>
                    <a:pt x="11705095" y="138201"/>
                  </a:lnTo>
                  <a:lnTo>
                    <a:pt x="11680825" y="100088"/>
                  </a:lnTo>
                  <a:lnTo>
                    <a:pt x="11648999" y="68262"/>
                  </a:lnTo>
                  <a:lnTo>
                    <a:pt x="11610886" y="43992"/>
                  </a:lnTo>
                  <a:lnTo>
                    <a:pt x="11567706" y="28511"/>
                  </a:lnTo>
                  <a:lnTo>
                    <a:pt x="11520716" y="23075"/>
                  </a:lnTo>
                  <a:lnTo>
                    <a:pt x="7548931" y="23075"/>
                  </a:lnTo>
                  <a:lnTo>
                    <a:pt x="7501941" y="28511"/>
                  </a:lnTo>
                  <a:lnTo>
                    <a:pt x="7458761" y="43992"/>
                  </a:lnTo>
                  <a:lnTo>
                    <a:pt x="7420635" y="68262"/>
                  </a:lnTo>
                  <a:lnTo>
                    <a:pt x="7388809" y="100088"/>
                  </a:lnTo>
                  <a:lnTo>
                    <a:pt x="7364539" y="138201"/>
                  </a:lnTo>
                  <a:lnTo>
                    <a:pt x="7349071" y="181381"/>
                  </a:lnTo>
                  <a:lnTo>
                    <a:pt x="7343635" y="228371"/>
                  </a:lnTo>
                  <a:lnTo>
                    <a:pt x="7343635" y="2588222"/>
                  </a:lnTo>
                  <a:lnTo>
                    <a:pt x="7349071" y="2635212"/>
                  </a:lnTo>
                  <a:lnTo>
                    <a:pt x="7364539" y="2678392"/>
                  </a:lnTo>
                  <a:lnTo>
                    <a:pt x="7388809" y="2716517"/>
                  </a:lnTo>
                  <a:lnTo>
                    <a:pt x="7420635" y="2748343"/>
                  </a:lnTo>
                  <a:lnTo>
                    <a:pt x="7458761" y="2772613"/>
                  </a:lnTo>
                  <a:lnTo>
                    <a:pt x="7501941" y="2788081"/>
                  </a:lnTo>
                  <a:lnTo>
                    <a:pt x="7548931" y="2793517"/>
                  </a:lnTo>
                  <a:lnTo>
                    <a:pt x="11520716" y="2793517"/>
                  </a:lnTo>
                  <a:lnTo>
                    <a:pt x="11567706" y="2788081"/>
                  </a:lnTo>
                  <a:lnTo>
                    <a:pt x="11610886" y="2772613"/>
                  </a:lnTo>
                  <a:lnTo>
                    <a:pt x="11648999" y="2748343"/>
                  </a:lnTo>
                  <a:lnTo>
                    <a:pt x="11680825" y="2716517"/>
                  </a:lnTo>
                  <a:lnTo>
                    <a:pt x="11705095" y="2678392"/>
                  </a:lnTo>
                  <a:lnTo>
                    <a:pt x="11720576" y="2635212"/>
                  </a:lnTo>
                  <a:lnTo>
                    <a:pt x="11726012" y="2588222"/>
                  </a:lnTo>
                  <a:lnTo>
                    <a:pt x="11726012" y="228371"/>
                  </a:lnTo>
                  <a:close/>
                </a:path>
              </a:pathLst>
            </a:custGeom>
            <a:solidFill>
              <a:srgbClr val="1F4698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99022329-F172-EE52-A039-B33711189E66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15878" y="3438782"/>
              <a:ext cx="1824380" cy="2793508"/>
            </a:xfrm>
            <a:prstGeom prst="rect">
              <a:avLst/>
            </a:prstGeom>
          </p:spPr>
        </p:pic>
        <p:pic>
          <p:nvPicPr>
            <p:cNvPr id="20" name="object 9">
              <a:extLst>
                <a:ext uri="{FF2B5EF4-FFF2-40B4-BE49-F238E27FC236}">
                  <a16:creationId xmlns:a16="http://schemas.microsoft.com/office/drawing/2014/main" id="{D93D4834-C327-51F0-87F9-2BDB49500E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0799" y="7392574"/>
              <a:ext cx="2634546" cy="2281137"/>
            </a:xfrm>
            <a:prstGeom prst="rect">
              <a:avLst/>
            </a:prstGeom>
          </p:spPr>
        </p:pic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F327D15C-BD93-198C-FF53-320BE9EB06BE}"/>
                </a:ext>
              </a:extLst>
            </p:cNvPr>
            <p:cNvPicPr/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035880" y="3587485"/>
              <a:ext cx="3571379" cy="2437229"/>
            </a:xfrm>
            <a:prstGeom prst="rect">
              <a:avLst/>
            </a:prstGeom>
          </p:spPr>
        </p:pic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CC36DC89-3E23-807C-FDAD-B726AFA25CD8}"/>
                </a:ext>
              </a:extLst>
            </p:cNvPr>
            <p:cNvPicPr/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186252" y="7367060"/>
              <a:ext cx="3403977" cy="279932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ED4586D5-7B89-6711-C86C-C8014DAB322B}"/>
              </a:ext>
            </a:extLst>
          </p:cNvPr>
          <p:cNvSpPr/>
          <p:nvPr/>
        </p:nvSpPr>
        <p:spPr>
          <a:xfrm>
            <a:off x="3909396" y="3014664"/>
            <a:ext cx="3036353" cy="27574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3C8A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Treating 6 million people every year</a:t>
            </a:r>
            <a:endParaRPr lang="en-PK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90FF4-B4FE-546B-03D2-19812C96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EC72A1-7C80-5DC0-1BC6-A484D18B8E5D}"/>
              </a:ext>
            </a:extLst>
          </p:cNvPr>
          <p:cNvSpPr txBox="1"/>
          <p:nvPr/>
        </p:nvSpPr>
        <p:spPr>
          <a:xfrm>
            <a:off x="477613" y="160408"/>
            <a:ext cx="733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43C8A"/>
                </a:solidFill>
                <a:latin typeface="Aptos Display" panose="020B0004020202020204" pitchFamily="34" charset="0"/>
              </a:rPr>
              <a:t>GEOGRAPHIC FOOTPRINT OF </a:t>
            </a:r>
            <a:r>
              <a:rPr lang="en-US" sz="3600" b="1" dirty="0">
                <a:solidFill>
                  <a:srgbClr val="E9252C"/>
                </a:solidFill>
                <a:latin typeface="Aptos Display" panose="020B0004020202020204" pitchFamily="34" charset="0"/>
              </a:rPr>
              <a:t>INDUS HOSPITAL </a:t>
            </a:r>
            <a:r>
              <a:rPr lang="en-US" sz="3600" b="1" dirty="0">
                <a:solidFill>
                  <a:srgbClr val="143C8A"/>
                </a:solidFill>
                <a:latin typeface="Aptos Display" panose="020B0004020202020204" pitchFamily="34" charset="0"/>
              </a:rPr>
              <a:t>IN PAKISTAN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56BEC6-4567-2FC8-BB91-DB2BFE6597FD}"/>
              </a:ext>
            </a:extLst>
          </p:cNvPr>
          <p:cNvSpPr/>
          <p:nvPr/>
        </p:nvSpPr>
        <p:spPr>
          <a:xfrm>
            <a:off x="476250" y="1763754"/>
            <a:ext cx="11258550" cy="4076700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CEFE20-F0A7-8960-9DA5-A861A93BEDFD}"/>
              </a:ext>
            </a:extLst>
          </p:cNvPr>
          <p:cNvSpPr/>
          <p:nvPr/>
        </p:nvSpPr>
        <p:spPr>
          <a:xfrm>
            <a:off x="672249" y="1688067"/>
            <a:ext cx="3995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DDA06"/>
                </a:solidFill>
                <a:latin typeface="Aptos" panose="020B0004020202020204" pitchFamily="34" charset="0"/>
              </a:rPr>
              <a:t>13</a:t>
            </a:r>
            <a:endParaRPr lang="en-US" sz="8800" dirty="0">
              <a:solidFill>
                <a:srgbClr val="FDDA06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9C5B0-B299-2820-C48C-4B45DA8F3490}"/>
              </a:ext>
            </a:extLst>
          </p:cNvPr>
          <p:cNvSpPr txBox="1"/>
          <p:nvPr/>
        </p:nvSpPr>
        <p:spPr>
          <a:xfrm>
            <a:off x="723900" y="2658367"/>
            <a:ext cx="2781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HOSPITALS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19268-8639-CC33-C26C-F2718F190C83}"/>
              </a:ext>
            </a:extLst>
          </p:cNvPr>
          <p:cNvSpPr/>
          <p:nvPr/>
        </p:nvSpPr>
        <p:spPr>
          <a:xfrm>
            <a:off x="10712077" y="2949559"/>
            <a:ext cx="687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FDDA06"/>
                </a:solidFill>
                <a:latin typeface="Aptos" panose="020B0004020202020204" pitchFamily="34" charset="0"/>
              </a:rPr>
              <a:t>3</a:t>
            </a:r>
            <a:endParaRPr lang="en-US" sz="4800" dirty="0">
              <a:solidFill>
                <a:srgbClr val="FDDA06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2D3B4-C04F-FDF3-BD57-944D7357BEA1}"/>
              </a:ext>
            </a:extLst>
          </p:cNvPr>
          <p:cNvSpPr txBox="1"/>
          <p:nvPr/>
        </p:nvSpPr>
        <p:spPr>
          <a:xfrm>
            <a:off x="5265054" y="353356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REHABILITATION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CENTERS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8EBC81-C985-A22D-5A7F-0AE98F5D8363}"/>
              </a:ext>
            </a:extLst>
          </p:cNvPr>
          <p:cNvSpPr/>
          <p:nvPr/>
        </p:nvSpPr>
        <p:spPr>
          <a:xfrm>
            <a:off x="10693027" y="1738408"/>
            <a:ext cx="687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FDDA06"/>
                </a:solidFill>
                <a:latin typeface="Aptos" panose="020B0004020202020204" pitchFamily="34" charset="0"/>
              </a:rPr>
              <a:t>4</a:t>
            </a:r>
            <a:endParaRPr lang="en-US" sz="4800" dirty="0">
              <a:solidFill>
                <a:srgbClr val="FDDA06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5DFC04-D205-3B6E-F3B3-796D4790883F}"/>
              </a:ext>
            </a:extLst>
          </p:cNvPr>
          <p:cNvSpPr txBox="1"/>
          <p:nvPr/>
        </p:nvSpPr>
        <p:spPr>
          <a:xfrm>
            <a:off x="8194218" y="2303359"/>
            <a:ext cx="318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REGIONAL BLOOD CENTERS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B13219-527C-357E-30D3-544C14B35228}"/>
              </a:ext>
            </a:extLst>
          </p:cNvPr>
          <p:cNvSpPr/>
          <p:nvPr/>
        </p:nvSpPr>
        <p:spPr>
          <a:xfrm>
            <a:off x="9876544" y="4164455"/>
            <a:ext cx="1503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rgbClr val="FDDA06"/>
                </a:solidFill>
                <a:latin typeface="Aptos" panose="020B0004020202020204" pitchFamily="34" charset="0"/>
              </a:rPr>
              <a:t>100+</a:t>
            </a:r>
            <a:endParaRPr lang="en-US" sz="4800" dirty="0">
              <a:solidFill>
                <a:srgbClr val="FDDA06"/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85115E-4A94-A64D-1609-B9ABAAF0266C}"/>
              </a:ext>
            </a:extLst>
          </p:cNvPr>
          <p:cNvSpPr txBox="1"/>
          <p:nvPr/>
        </p:nvSpPr>
        <p:spPr>
          <a:xfrm>
            <a:off x="5265054" y="476268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PRIMARY CARE PROGRAM &amp;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</a:rPr>
              <a:t>PUBLIC HEALTH INITIATIVES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</a:rPr>
              <a:t>ACROSS PAKISTAN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9CA7A1-80B1-9111-CCA9-CBDAE10B9485}"/>
              </a:ext>
            </a:extLst>
          </p:cNvPr>
          <p:cNvGrpSpPr/>
          <p:nvPr/>
        </p:nvGrpSpPr>
        <p:grpSpPr>
          <a:xfrm>
            <a:off x="1921669" y="6520256"/>
            <a:ext cx="8348662" cy="276999"/>
            <a:chOff x="769938" y="6445868"/>
            <a:chExt cx="8348662" cy="27699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2D1F01-D38A-415B-663E-0B6920582D78}"/>
                </a:ext>
              </a:extLst>
            </p:cNvPr>
            <p:cNvGrpSpPr/>
            <p:nvPr/>
          </p:nvGrpSpPr>
          <p:grpSpPr>
            <a:xfrm>
              <a:off x="769938" y="6445868"/>
              <a:ext cx="1031128" cy="276999"/>
              <a:chOff x="769938" y="6460382"/>
              <a:chExt cx="1031128" cy="276999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78D8D06-8BE5-2F8C-6A35-C4B10BF84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9385" t="87318" r="49072" b="9240"/>
              <a:stretch>
                <a:fillRect/>
              </a:stretch>
            </p:blipFill>
            <p:spPr>
              <a:xfrm>
                <a:off x="769938" y="6468294"/>
                <a:ext cx="188118" cy="235774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B7E2E0D-E917-61D5-C50C-7B030B6B4978}"/>
                  </a:ext>
                </a:extLst>
              </p:cNvPr>
              <p:cNvSpPr txBox="1"/>
              <p:nvPr/>
            </p:nvSpPr>
            <p:spPr>
              <a:xfrm>
                <a:off x="899457" y="6460382"/>
                <a:ext cx="9016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  <a:latin typeface="Aptos" panose="020B0004020202020204" pitchFamily="34" charset="0"/>
                  </a:rPr>
                  <a:t>Hospitals</a:t>
                </a:r>
                <a:endParaRPr lang="en-PK" sz="1200" dirty="0">
                  <a:solidFill>
                    <a:srgbClr val="002060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49F1A79-EC65-9221-8377-155E5C7B14B8}"/>
                </a:ext>
              </a:extLst>
            </p:cNvPr>
            <p:cNvGrpSpPr/>
            <p:nvPr/>
          </p:nvGrpSpPr>
          <p:grpSpPr>
            <a:xfrm>
              <a:off x="1816537" y="6445868"/>
              <a:ext cx="1824279" cy="276999"/>
              <a:chOff x="1791195" y="6460382"/>
              <a:chExt cx="1824279" cy="276999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C4630C3-F913-91F8-BD78-942F79414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9363" t="92542" r="49094" b="4538"/>
              <a:stretch>
                <a:fillRect/>
              </a:stretch>
            </p:blipFill>
            <p:spPr>
              <a:xfrm>
                <a:off x="1791195" y="6486168"/>
                <a:ext cx="188118" cy="200026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A7AF3AE-2EAC-97A5-0536-6A157D6B2C68}"/>
                  </a:ext>
                </a:extLst>
              </p:cNvPr>
              <p:cNvSpPr txBox="1"/>
              <p:nvPr/>
            </p:nvSpPr>
            <p:spPr>
              <a:xfrm>
                <a:off x="1928562" y="6460382"/>
                <a:ext cx="168691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  <a:latin typeface="Aptos" panose="020B0004020202020204" pitchFamily="34" charset="0"/>
                  </a:rPr>
                  <a:t>Rehabilitation Centers</a:t>
                </a:r>
                <a:endParaRPr lang="en-PK" sz="1200" dirty="0">
                  <a:solidFill>
                    <a:srgbClr val="002060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6A1DF65-46E6-ACA3-8611-FEC13E34DD73}"/>
                </a:ext>
              </a:extLst>
            </p:cNvPr>
            <p:cNvGrpSpPr/>
            <p:nvPr/>
          </p:nvGrpSpPr>
          <p:grpSpPr>
            <a:xfrm>
              <a:off x="3640816" y="6445868"/>
              <a:ext cx="2047405" cy="276999"/>
              <a:chOff x="3660775" y="6460382"/>
              <a:chExt cx="2047405" cy="276999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3DA49BC-6873-0C8A-1EC7-2DE11BE9C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68249" t="82761" r="30151" b="14318"/>
              <a:stretch>
                <a:fillRect/>
              </a:stretch>
            </p:blipFill>
            <p:spPr>
              <a:xfrm>
                <a:off x="3660775" y="6486168"/>
                <a:ext cx="195110" cy="200026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737A97-2C9F-D6E6-0913-5E83C58A9445}"/>
                  </a:ext>
                </a:extLst>
              </p:cNvPr>
              <p:cNvSpPr txBox="1"/>
              <p:nvPr/>
            </p:nvSpPr>
            <p:spPr>
              <a:xfrm>
                <a:off x="3797299" y="6460382"/>
                <a:ext cx="191088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  <a:latin typeface="Aptos" panose="020B0004020202020204" pitchFamily="34" charset="0"/>
                  </a:rPr>
                  <a:t>Regional Blood Centers</a:t>
                </a:r>
                <a:endParaRPr lang="en-PK" sz="1200" dirty="0">
                  <a:solidFill>
                    <a:srgbClr val="002060"/>
                  </a:solidFill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A584A31-0FAA-80D3-5306-B161A01690BE}"/>
                </a:ext>
              </a:extLst>
            </p:cNvPr>
            <p:cNvGrpSpPr/>
            <p:nvPr/>
          </p:nvGrpSpPr>
          <p:grpSpPr>
            <a:xfrm>
              <a:off x="5538304" y="6445868"/>
              <a:ext cx="1910880" cy="276999"/>
              <a:chOff x="5596395" y="6460382"/>
              <a:chExt cx="1910880" cy="27699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91F336B-EFAF-7C94-B243-CAC5DA21F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68125" t="87765" r="30140" b="9001"/>
              <a:stretch>
                <a:fillRect/>
              </a:stretch>
            </p:blipFill>
            <p:spPr>
              <a:xfrm>
                <a:off x="5596395" y="6475453"/>
                <a:ext cx="211474" cy="221457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A276AE-ACD2-F7EA-D718-9B2DC756B78C}"/>
                  </a:ext>
                </a:extLst>
              </p:cNvPr>
              <p:cNvSpPr txBox="1"/>
              <p:nvPr/>
            </p:nvSpPr>
            <p:spPr>
              <a:xfrm>
                <a:off x="5746312" y="6460382"/>
                <a:ext cx="176096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  <a:latin typeface="Aptos" panose="020B0004020202020204" pitchFamily="34" charset="0"/>
                  </a:rPr>
                  <a:t>Public Health Initiatives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85E97F0-3FC5-5F90-F70E-3FECA87EF2F4}"/>
                </a:ext>
              </a:extLst>
            </p:cNvPr>
            <p:cNvGrpSpPr/>
            <p:nvPr/>
          </p:nvGrpSpPr>
          <p:grpSpPr>
            <a:xfrm>
              <a:off x="7449185" y="6445868"/>
              <a:ext cx="1669415" cy="276999"/>
              <a:chOff x="8033385" y="6460382"/>
              <a:chExt cx="1669415" cy="276999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4F0579D-A176-E847-BA71-00884831F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68215" t="92853" r="30092" b="4018"/>
              <a:stretch>
                <a:fillRect/>
              </a:stretch>
            </p:blipFill>
            <p:spPr>
              <a:xfrm>
                <a:off x="8033385" y="6479010"/>
                <a:ext cx="206470" cy="214343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3AE29-24F6-7284-45B6-4819B507EB6B}"/>
                  </a:ext>
                </a:extLst>
              </p:cNvPr>
              <p:cNvSpPr txBox="1"/>
              <p:nvPr/>
            </p:nvSpPr>
            <p:spPr>
              <a:xfrm>
                <a:off x="8178800" y="6460382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  <a:latin typeface="Aptos" panose="020B0004020202020204" pitchFamily="34" charset="0"/>
                  </a:rPr>
                  <a:t>Primary care clinics </a:t>
                </a:r>
              </a:p>
            </p:txBody>
          </p:sp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4A37CED6-DBEB-4ABA-493A-828348528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24" y="-175990"/>
            <a:ext cx="6663820" cy="69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7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4778" y="1223560"/>
            <a:ext cx="6974909" cy="45570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09" y="2419089"/>
            <a:ext cx="3825873" cy="1454694"/>
          </a:xfrm>
          <a:prstGeom prst="rect">
            <a:avLst/>
          </a:prstGeom>
          <a:solidFill>
            <a:srgbClr val="134A8F"/>
          </a:solidFill>
        </p:spPr>
        <p:txBody>
          <a:bodyPr vert="horz" wrap="square" lIns="0" tIns="374650" rIns="0" bIns="0" rtlCol="0">
            <a:spAutoFit/>
          </a:bodyPr>
          <a:lstStyle/>
          <a:p>
            <a:pPr marL="526230">
              <a:lnSpc>
                <a:spcPts val="4134"/>
              </a:lnSpc>
              <a:spcBef>
                <a:spcPts val="2950"/>
              </a:spcBef>
            </a:pPr>
            <a:r>
              <a:rPr sz="4400" b="1" spc="157" dirty="0">
                <a:solidFill>
                  <a:srgbClr val="FFFFFF"/>
                </a:solidFill>
                <a:latin typeface="Aptos Display" panose="020B0004020202020204" pitchFamily="34" charset="0"/>
                <a:cs typeface="Trebuchet MS"/>
              </a:rPr>
              <a:t>IHHN'S</a:t>
            </a:r>
            <a:endParaRPr sz="4400" b="1" dirty="0">
              <a:latin typeface="Aptos Display" panose="020B0004020202020204" pitchFamily="34" charset="0"/>
              <a:cs typeface="Trebuchet MS"/>
            </a:endParaRPr>
          </a:p>
          <a:p>
            <a:pPr marL="526230">
              <a:lnSpc>
                <a:spcPts val="4054"/>
              </a:lnSpc>
            </a:pPr>
            <a:r>
              <a:rPr sz="4400" b="1" spc="327" dirty="0">
                <a:solidFill>
                  <a:srgbClr val="FFFFFF"/>
                </a:solidFill>
                <a:latin typeface="Aptos Display" panose="020B0004020202020204" pitchFamily="34" charset="0"/>
                <a:cs typeface="Trebuchet MS"/>
              </a:rPr>
              <a:t>APPROACH</a:t>
            </a:r>
            <a:endParaRPr sz="4400" b="1" dirty="0">
              <a:latin typeface="Aptos Display" panose="020B0004020202020204" pitchFamily="34" charset="0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3136" y="2357459"/>
            <a:ext cx="1640417" cy="8705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spcBef>
                <a:spcPts val="67"/>
              </a:spcBef>
            </a:pPr>
            <a:r>
              <a:rPr sz="1867" b="1" spc="100" dirty="0">
                <a:solidFill>
                  <a:srgbClr val="FFFFFF"/>
                </a:solidFill>
                <a:latin typeface="Trebuchet MS"/>
                <a:cs typeface="Trebuchet MS"/>
              </a:rPr>
              <a:t>Integrated </a:t>
            </a:r>
            <a:r>
              <a:rPr sz="1867" b="1" spc="117" dirty="0">
                <a:solidFill>
                  <a:srgbClr val="FFFFFF"/>
                </a:solidFill>
                <a:latin typeface="Trebuchet MS"/>
                <a:cs typeface="Trebuchet MS"/>
              </a:rPr>
              <a:t>Primary</a:t>
            </a:r>
            <a:r>
              <a:rPr sz="1867" b="1" spc="-15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136" dirty="0">
                <a:solidFill>
                  <a:srgbClr val="FFFFFF"/>
                </a:solidFill>
                <a:latin typeface="Trebuchet MS"/>
                <a:cs typeface="Trebuchet MS"/>
              </a:rPr>
              <a:t>Care </a:t>
            </a:r>
            <a:r>
              <a:rPr sz="1867" b="1" spc="167" dirty="0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endParaRPr sz="1867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9601" y="2357459"/>
            <a:ext cx="1972310" cy="8705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spcBef>
                <a:spcPts val="67"/>
              </a:spcBef>
            </a:pPr>
            <a:r>
              <a:rPr sz="1867" b="1" spc="90" dirty="0">
                <a:solidFill>
                  <a:srgbClr val="FFFFFF"/>
                </a:solidFill>
                <a:latin typeface="Trebuchet MS"/>
                <a:cs typeface="Trebuchet MS"/>
              </a:rPr>
              <a:t>Service</a:t>
            </a:r>
            <a:r>
              <a:rPr sz="1867" b="1" spc="-15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67" dirty="0">
                <a:solidFill>
                  <a:srgbClr val="FFFFFF"/>
                </a:solidFill>
                <a:latin typeface="Trebuchet MS"/>
                <a:cs typeface="Trebuchet MS"/>
              </a:rPr>
              <a:t>Delivery </a:t>
            </a:r>
            <a:r>
              <a:rPr sz="1867" b="1" spc="110" dirty="0">
                <a:solidFill>
                  <a:srgbClr val="FFFFFF"/>
                </a:solidFill>
                <a:latin typeface="Trebuchet MS"/>
                <a:cs typeface="Trebuchet MS"/>
              </a:rPr>
              <a:t>Through </a:t>
            </a:r>
            <a:r>
              <a:rPr sz="1867" b="1" spc="120" dirty="0">
                <a:solidFill>
                  <a:srgbClr val="FFFFFF"/>
                </a:solidFill>
                <a:latin typeface="Trebuchet MS"/>
                <a:cs typeface="Trebuchet MS"/>
              </a:rPr>
              <a:t>Hospitals</a:t>
            </a:r>
            <a:endParaRPr sz="1867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16645" y="2357459"/>
            <a:ext cx="1486747" cy="8705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spcBef>
                <a:spcPts val="67"/>
              </a:spcBef>
            </a:pPr>
            <a:r>
              <a:rPr sz="1867" b="1" spc="107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sz="1867" b="1" spc="-14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136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867" b="1" spc="157" dirty="0">
                <a:solidFill>
                  <a:srgbClr val="FFFFFF"/>
                </a:solidFill>
                <a:latin typeface="Trebuchet MS"/>
                <a:cs typeface="Trebuchet MS"/>
              </a:rPr>
              <a:t>Capacity </a:t>
            </a:r>
            <a:r>
              <a:rPr sz="1867" b="1" spc="100" dirty="0">
                <a:solidFill>
                  <a:srgbClr val="FFFFFF"/>
                </a:solidFill>
                <a:latin typeface="Trebuchet MS"/>
                <a:cs typeface="Trebuchet MS"/>
              </a:rPr>
              <a:t>Building</a:t>
            </a:r>
            <a:endParaRPr sz="1867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3136" y="4895494"/>
            <a:ext cx="1664547" cy="568896"/>
          </a:xfrm>
          <a:prstGeom prst="rect">
            <a:avLst/>
          </a:prstGeom>
        </p:spPr>
        <p:txBody>
          <a:bodyPr vert="horz" wrap="square" lIns="0" tIns="5927" rIns="0" bIns="0" rtlCol="0">
            <a:spAutoFit/>
          </a:bodyPr>
          <a:lstStyle/>
          <a:p>
            <a:pPr marL="8467" marR="3387">
              <a:lnSpc>
                <a:spcPct val="100800"/>
              </a:lnSpc>
              <a:spcBef>
                <a:spcPts val="47"/>
              </a:spcBef>
            </a:pPr>
            <a:r>
              <a:rPr sz="1867" b="1" spc="127" dirty="0">
                <a:solidFill>
                  <a:srgbClr val="FFFFFF"/>
                </a:solidFill>
                <a:latin typeface="Trebuchet MS"/>
                <a:cs typeface="Trebuchet MS"/>
              </a:rPr>
              <a:t>Research</a:t>
            </a:r>
            <a:r>
              <a:rPr sz="1867" b="1" spc="-17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136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867" b="1" spc="113" dirty="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endParaRPr sz="1867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2186" y="4895494"/>
            <a:ext cx="1784350" cy="568896"/>
          </a:xfrm>
          <a:prstGeom prst="rect">
            <a:avLst/>
          </a:prstGeom>
        </p:spPr>
        <p:txBody>
          <a:bodyPr vert="horz" wrap="square" lIns="0" tIns="5927" rIns="0" bIns="0" rtlCol="0">
            <a:spAutoFit/>
          </a:bodyPr>
          <a:lstStyle/>
          <a:p>
            <a:pPr marL="8467" marR="3387">
              <a:lnSpc>
                <a:spcPct val="100800"/>
              </a:lnSpc>
              <a:spcBef>
                <a:spcPts val="47"/>
              </a:spcBef>
            </a:pPr>
            <a:r>
              <a:rPr sz="1867" b="1" spc="143" dirty="0">
                <a:solidFill>
                  <a:srgbClr val="FFFFFF"/>
                </a:solidFill>
                <a:latin typeface="Trebuchet MS"/>
                <a:cs typeface="Trebuchet MS"/>
              </a:rPr>
              <a:t>Multi-</a:t>
            </a:r>
            <a:r>
              <a:rPr sz="1867" b="1" spc="93" dirty="0">
                <a:solidFill>
                  <a:srgbClr val="FFFFFF"/>
                </a:solidFill>
                <a:latin typeface="Trebuchet MS"/>
                <a:cs typeface="Trebuchet MS"/>
              </a:rPr>
              <a:t>Sectoral </a:t>
            </a:r>
            <a:r>
              <a:rPr sz="1867" b="1" spc="147" dirty="0">
                <a:solidFill>
                  <a:srgbClr val="FFFFFF"/>
                </a:solidFill>
                <a:latin typeface="Trebuchet MS"/>
                <a:cs typeface="Trebuchet MS"/>
              </a:rPr>
              <a:t>Approaches</a:t>
            </a:r>
            <a:endParaRPr sz="1867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3823" y="4895494"/>
            <a:ext cx="1586653" cy="568896"/>
          </a:xfrm>
          <a:prstGeom prst="rect">
            <a:avLst/>
          </a:prstGeom>
        </p:spPr>
        <p:txBody>
          <a:bodyPr vert="horz" wrap="square" lIns="0" tIns="5927" rIns="0" bIns="0" rtlCol="0">
            <a:spAutoFit/>
          </a:bodyPr>
          <a:lstStyle/>
          <a:p>
            <a:pPr marL="8467" marR="3387">
              <a:lnSpc>
                <a:spcPct val="100800"/>
              </a:lnSpc>
              <a:spcBef>
                <a:spcPts val="47"/>
              </a:spcBef>
            </a:pPr>
            <a:r>
              <a:rPr sz="1867" b="1" spc="100" dirty="0">
                <a:solidFill>
                  <a:srgbClr val="FFFFFF"/>
                </a:solidFill>
                <a:latin typeface="Trebuchet MS"/>
                <a:cs typeface="Trebuchet MS"/>
              </a:rPr>
              <a:t>Alliance</a:t>
            </a:r>
            <a:r>
              <a:rPr sz="1867" b="1" spc="-1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67" b="1" spc="136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867" b="1" spc="103" dirty="0">
                <a:solidFill>
                  <a:srgbClr val="FFFFFF"/>
                </a:solidFill>
                <a:latin typeface="Trebuchet MS"/>
                <a:cs typeface="Trebuchet MS"/>
              </a:rPr>
              <a:t>Partnerships</a:t>
            </a:r>
            <a:endParaRPr sz="1867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7DE95-90AE-51AE-EBEC-144B7179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FBD356-16E2-B554-E1C5-E44378B93518}"/>
              </a:ext>
            </a:extLst>
          </p:cNvPr>
          <p:cNvSpPr txBox="1"/>
          <p:nvPr/>
        </p:nvSpPr>
        <p:spPr>
          <a:xfrm>
            <a:off x="477612" y="160408"/>
            <a:ext cx="918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IHHN INTERVENTION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A2C915-0176-1C79-B250-B3C201D6E66F}"/>
              </a:ext>
            </a:extLst>
          </p:cNvPr>
          <p:cNvGrpSpPr/>
          <p:nvPr/>
        </p:nvGrpSpPr>
        <p:grpSpPr>
          <a:xfrm>
            <a:off x="589056" y="1081618"/>
            <a:ext cx="11034534" cy="5418667"/>
            <a:chOff x="811986" y="719668"/>
            <a:chExt cx="11034534" cy="5418667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0E755233-5EEE-9B07-4C77-5992BD827738}"/>
                </a:ext>
              </a:extLst>
            </p:cNvPr>
            <p:cNvGraphicFramePr/>
            <p:nvPr/>
          </p:nvGraphicFramePr>
          <p:xfrm>
            <a:off x="2032000" y="719668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6E9218ED-34E0-8283-04AD-599F77A83133}"/>
                </a:ext>
              </a:extLst>
            </p:cNvPr>
            <p:cNvSpPr txBox="1"/>
            <p:nvPr/>
          </p:nvSpPr>
          <p:spPr>
            <a:xfrm>
              <a:off x="2819400" y="5236198"/>
              <a:ext cx="2946400" cy="590384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/>
              <a:r>
                <a:rPr b="1" spc="7" dirty="0">
                  <a:latin typeface="Aptos" panose="020B0004020202020204" pitchFamily="34" charset="0"/>
                  <a:cs typeface="Arial"/>
                </a:rPr>
                <a:t>Yout</a:t>
              </a:r>
              <a:r>
                <a:rPr b="1" spc="45" dirty="0">
                  <a:latin typeface="Aptos" panose="020B0004020202020204" pitchFamily="34" charset="0"/>
                  <a:cs typeface="Arial"/>
                </a:rPr>
                <a:t>h</a:t>
              </a:r>
              <a:r>
                <a:rPr b="1" spc="-71" dirty="0">
                  <a:latin typeface="Aptos" panose="020B0004020202020204" pitchFamily="34" charset="0"/>
                  <a:cs typeface="Arial"/>
                </a:rPr>
                <a:t> </a:t>
              </a:r>
              <a:r>
                <a:rPr b="1" spc="-7" dirty="0">
                  <a:latin typeface="Aptos" panose="020B0004020202020204" pitchFamily="34" charset="0"/>
                  <a:cs typeface="Arial"/>
                </a:rPr>
                <a:t>Engagement </a:t>
              </a:r>
              <a:br>
                <a:rPr lang="en-US" b="1" spc="-7" dirty="0">
                  <a:latin typeface="Aptos" panose="020B0004020202020204" pitchFamily="34" charset="0"/>
                  <a:cs typeface="Arial"/>
                </a:rPr>
              </a:br>
              <a:r>
                <a:rPr b="1" spc="13" dirty="0">
                  <a:latin typeface="Aptos" panose="020B0004020202020204" pitchFamily="34" charset="0"/>
                  <a:cs typeface="Arial"/>
                </a:rPr>
                <a:t>Frontlin</a:t>
              </a:r>
              <a:r>
                <a:rPr b="1" spc="59" dirty="0">
                  <a:latin typeface="Aptos" panose="020B0004020202020204" pitchFamily="34" charset="0"/>
                  <a:cs typeface="Arial"/>
                </a:rPr>
                <a:t>e</a:t>
              </a:r>
              <a:r>
                <a:rPr b="1" spc="-77" dirty="0">
                  <a:latin typeface="Aptos" panose="020B0004020202020204" pitchFamily="34" charset="0"/>
                  <a:cs typeface="Arial"/>
                </a:rPr>
                <a:t> </a:t>
              </a:r>
              <a:r>
                <a:rPr b="1" spc="13" dirty="0">
                  <a:latin typeface="Aptos" panose="020B0004020202020204" pitchFamily="34" charset="0"/>
                  <a:cs typeface="Arial"/>
                </a:rPr>
                <a:t>Healt</a:t>
              </a:r>
              <a:r>
                <a:rPr b="1" spc="52" dirty="0">
                  <a:latin typeface="Aptos" panose="020B0004020202020204" pitchFamily="34" charset="0"/>
                  <a:cs typeface="Arial"/>
                </a:rPr>
                <a:t>h</a:t>
              </a:r>
              <a:r>
                <a:rPr b="1" spc="-71" dirty="0">
                  <a:latin typeface="Aptos" panose="020B0004020202020204" pitchFamily="34" charset="0"/>
                  <a:cs typeface="Arial"/>
                </a:rPr>
                <a:t> </a:t>
              </a:r>
              <a:r>
                <a:rPr b="1" spc="13" dirty="0">
                  <a:latin typeface="Aptos" panose="020B0004020202020204" pitchFamily="34" charset="0"/>
                  <a:cs typeface="Arial"/>
                </a:rPr>
                <a:t>Workers</a:t>
              </a:r>
              <a:endParaRPr b="1" dirty="0"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13" name="object 20">
              <a:extLst>
                <a:ext uri="{FF2B5EF4-FFF2-40B4-BE49-F238E27FC236}">
                  <a16:creationId xmlns:a16="http://schemas.microsoft.com/office/drawing/2014/main" id="{F48144D0-7821-5AA2-697E-4547D3607C08}"/>
                </a:ext>
              </a:extLst>
            </p:cNvPr>
            <p:cNvSpPr txBox="1"/>
            <p:nvPr/>
          </p:nvSpPr>
          <p:spPr>
            <a:xfrm>
              <a:off x="5353050" y="1380178"/>
              <a:ext cx="1524000" cy="538959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 algn="ctr"/>
              <a:r>
                <a:rPr lang="en-US" sz="1700" b="1" spc="7" dirty="0">
                  <a:latin typeface="Aptos" panose="020B0004020202020204" pitchFamily="34" charset="0"/>
                  <a:cs typeface="Arial"/>
                </a:rPr>
                <a:t>TERTIARY </a:t>
              </a:r>
              <a:br>
                <a:rPr lang="en-US" sz="1700" b="1" spc="7" dirty="0">
                  <a:latin typeface="Aptos" panose="020B0004020202020204" pitchFamily="34" charset="0"/>
                  <a:cs typeface="Arial"/>
                </a:rPr>
              </a:br>
              <a:r>
                <a:rPr lang="en-US" sz="1700" b="1" spc="7" dirty="0">
                  <a:latin typeface="Aptos" panose="020B0004020202020204" pitchFamily="34" charset="0"/>
                  <a:cs typeface="Arial"/>
                </a:rPr>
                <a:t>CARE</a:t>
              </a:r>
              <a:endParaRPr sz="1700" b="1" dirty="0"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BB8C20EF-ECC1-E7E7-1B7D-CFC86CE0668F}"/>
                </a:ext>
              </a:extLst>
            </p:cNvPr>
            <p:cNvSpPr txBox="1"/>
            <p:nvPr/>
          </p:nvSpPr>
          <p:spPr>
            <a:xfrm>
              <a:off x="5429250" y="2514602"/>
              <a:ext cx="1371602" cy="590384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 algn="ctr"/>
              <a:r>
                <a:rPr lang="en-US" b="1" spc="7" dirty="0">
                  <a:latin typeface="Aptos" panose="020B0004020202020204" pitchFamily="34" charset="0"/>
                  <a:cs typeface="Arial"/>
                </a:rPr>
                <a:t>SECONDARYCARE</a:t>
              </a:r>
              <a:endParaRPr b="1" dirty="0"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C55AC34B-08FE-5E65-C424-12A80DEF5437}"/>
                </a:ext>
              </a:extLst>
            </p:cNvPr>
            <p:cNvSpPr txBox="1"/>
            <p:nvPr/>
          </p:nvSpPr>
          <p:spPr>
            <a:xfrm>
              <a:off x="4350681" y="3860955"/>
              <a:ext cx="3528741" cy="590384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 algn="ctr"/>
              <a:r>
                <a:rPr lang="en-US" b="1" spc="7" dirty="0">
                  <a:latin typeface="Aptos" panose="020B0004020202020204" pitchFamily="34" charset="0"/>
                  <a:cs typeface="Arial"/>
                </a:rPr>
                <a:t>PRIMARY CARE &amp; </a:t>
              </a:r>
              <a:br>
                <a:rPr lang="en-US" b="1" spc="7" dirty="0">
                  <a:latin typeface="Aptos" panose="020B0004020202020204" pitchFamily="34" charset="0"/>
                  <a:cs typeface="Arial"/>
                </a:rPr>
              </a:br>
              <a:r>
                <a:rPr lang="en-US" b="1" spc="7" dirty="0">
                  <a:latin typeface="Aptos" panose="020B0004020202020204" pitchFamily="34" charset="0"/>
                  <a:cs typeface="Arial"/>
                </a:rPr>
                <a:t>PUBLIC HEALTH INITIATIVES</a:t>
              </a:r>
              <a:endParaRPr b="1" dirty="0"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0A880D39-A4EC-68FB-ABB0-6FE7BC347F03}"/>
                </a:ext>
              </a:extLst>
            </p:cNvPr>
            <p:cNvSpPr txBox="1"/>
            <p:nvPr/>
          </p:nvSpPr>
          <p:spPr>
            <a:xfrm>
              <a:off x="6464300" y="5236198"/>
              <a:ext cx="2946400" cy="590384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 algn="r"/>
              <a:r>
                <a:rPr lang="en-US" b="1" spc="7" dirty="0">
                  <a:latin typeface="Aptos" panose="020B0004020202020204" pitchFamily="34" charset="0"/>
                  <a:cs typeface="Arial"/>
                </a:rPr>
                <a:t>Pre-Primary Care</a:t>
              </a:r>
            </a:p>
            <a:p>
              <a:pPr marR="6563" algn="r"/>
              <a:r>
                <a:rPr lang="en-US" b="1" spc="7" dirty="0">
                  <a:latin typeface="Aptos" panose="020B0004020202020204" pitchFamily="34" charset="0"/>
                  <a:cs typeface="Arial"/>
                </a:rPr>
                <a:t>Community Engagement</a:t>
              </a:r>
              <a:endParaRPr b="1" dirty="0">
                <a:latin typeface="Aptos" panose="020B0004020202020204" pitchFamily="34" charset="0"/>
                <a:cs typeface="Arial"/>
              </a:endParaRPr>
            </a:p>
          </p:txBody>
        </p:sp>
        <p:pic>
          <p:nvPicPr>
            <p:cNvPr id="23" name="object 26">
              <a:extLst>
                <a:ext uri="{FF2B5EF4-FFF2-40B4-BE49-F238E27FC236}">
                  <a16:creationId xmlns:a16="http://schemas.microsoft.com/office/drawing/2014/main" id="{E4B6520E-B663-AFC8-6BD0-B62861C2E07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3864" y="3089368"/>
              <a:ext cx="1099365" cy="678627"/>
            </a:xfrm>
            <a:prstGeom prst="rect">
              <a:avLst/>
            </a:prstGeom>
          </p:spPr>
        </p:pic>
        <p:pic>
          <p:nvPicPr>
            <p:cNvPr id="24" name="object 27">
              <a:extLst>
                <a:ext uri="{FF2B5EF4-FFF2-40B4-BE49-F238E27FC236}">
                  <a16:creationId xmlns:a16="http://schemas.microsoft.com/office/drawing/2014/main" id="{F87792DF-42EC-301D-1AAE-3E2D2C512C8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76272" y="3375340"/>
              <a:ext cx="772528" cy="392984"/>
            </a:xfrm>
            <a:prstGeom prst="rect">
              <a:avLst/>
            </a:prstGeom>
          </p:spPr>
        </p:pic>
        <p:pic>
          <p:nvPicPr>
            <p:cNvPr id="25" name="object 28">
              <a:extLst>
                <a:ext uri="{FF2B5EF4-FFF2-40B4-BE49-F238E27FC236}">
                  <a16:creationId xmlns:a16="http://schemas.microsoft.com/office/drawing/2014/main" id="{27EE20A8-FC7A-52A1-ABEF-E4CBCEB40C9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41288" y="3921279"/>
              <a:ext cx="1086165" cy="444620"/>
            </a:xfrm>
            <a:prstGeom prst="rect">
              <a:avLst/>
            </a:prstGeom>
          </p:spPr>
        </p:pic>
        <p:sp>
          <p:nvSpPr>
            <p:cNvPr id="26" name="object 35">
              <a:extLst>
                <a:ext uri="{FF2B5EF4-FFF2-40B4-BE49-F238E27FC236}">
                  <a16:creationId xmlns:a16="http://schemas.microsoft.com/office/drawing/2014/main" id="{68277754-BE18-3159-AF97-F1B5C8240DE7}"/>
                </a:ext>
              </a:extLst>
            </p:cNvPr>
            <p:cNvSpPr/>
            <p:nvPr/>
          </p:nvSpPr>
          <p:spPr>
            <a:xfrm>
              <a:off x="5909701" y="4646745"/>
              <a:ext cx="407533" cy="266609"/>
            </a:xfrm>
            <a:custGeom>
              <a:avLst/>
              <a:gdLst/>
              <a:ahLst/>
              <a:cxnLst/>
              <a:rect l="l" t="t" r="r" b="b"/>
              <a:pathLst>
                <a:path w="292100" h="206375">
                  <a:moveTo>
                    <a:pt x="141706" y="0"/>
                  </a:moveTo>
                  <a:lnTo>
                    <a:pt x="0" y="205879"/>
                  </a:lnTo>
                  <a:lnTo>
                    <a:pt x="291934" y="205879"/>
                  </a:lnTo>
                  <a:lnTo>
                    <a:pt x="1417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325">
                <a:latin typeface="Aptos" panose="020B0004020202020204" pitchFamily="34" charset="0"/>
              </a:endParaRPr>
            </a:p>
          </p:txBody>
        </p:sp>
        <p:sp>
          <p:nvSpPr>
            <p:cNvPr id="31" name="object 36">
              <a:extLst>
                <a:ext uri="{FF2B5EF4-FFF2-40B4-BE49-F238E27FC236}">
                  <a16:creationId xmlns:a16="http://schemas.microsoft.com/office/drawing/2014/main" id="{969D6F47-7433-F644-9F30-02D9C27F71E2}"/>
                </a:ext>
              </a:extLst>
            </p:cNvPr>
            <p:cNvSpPr/>
            <p:nvPr/>
          </p:nvSpPr>
          <p:spPr>
            <a:xfrm>
              <a:off x="5909701" y="3338337"/>
              <a:ext cx="407533" cy="266609"/>
            </a:xfrm>
            <a:custGeom>
              <a:avLst/>
              <a:gdLst/>
              <a:ahLst/>
              <a:cxnLst/>
              <a:rect l="l" t="t" r="r" b="b"/>
              <a:pathLst>
                <a:path w="292100" h="206375">
                  <a:moveTo>
                    <a:pt x="141706" y="0"/>
                  </a:moveTo>
                  <a:lnTo>
                    <a:pt x="0" y="205867"/>
                  </a:lnTo>
                  <a:lnTo>
                    <a:pt x="291934" y="205867"/>
                  </a:lnTo>
                  <a:lnTo>
                    <a:pt x="1417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325">
                <a:latin typeface="Aptos" panose="020B0004020202020204" pitchFamily="34" charset="0"/>
              </a:endParaRPr>
            </a:p>
          </p:txBody>
        </p:sp>
        <p:sp>
          <p:nvSpPr>
            <p:cNvPr id="33" name="object 37">
              <a:extLst>
                <a:ext uri="{FF2B5EF4-FFF2-40B4-BE49-F238E27FC236}">
                  <a16:creationId xmlns:a16="http://schemas.microsoft.com/office/drawing/2014/main" id="{90E7C3B7-1AB2-87CA-DEB2-D4FC6A4BB5F0}"/>
                </a:ext>
              </a:extLst>
            </p:cNvPr>
            <p:cNvSpPr/>
            <p:nvPr/>
          </p:nvSpPr>
          <p:spPr>
            <a:xfrm>
              <a:off x="5909701" y="1943193"/>
              <a:ext cx="407533" cy="266609"/>
            </a:xfrm>
            <a:custGeom>
              <a:avLst/>
              <a:gdLst/>
              <a:ahLst/>
              <a:cxnLst/>
              <a:rect l="l" t="t" r="r" b="b"/>
              <a:pathLst>
                <a:path w="292100" h="206375">
                  <a:moveTo>
                    <a:pt x="141706" y="0"/>
                  </a:moveTo>
                  <a:lnTo>
                    <a:pt x="0" y="205866"/>
                  </a:lnTo>
                  <a:lnTo>
                    <a:pt x="291934" y="205866"/>
                  </a:lnTo>
                  <a:lnTo>
                    <a:pt x="14170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325">
                <a:latin typeface="Aptos" panose="020B00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2870E1-A097-EA8B-11A5-966DAA149248}"/>
                </a:ext>
              </a:extLst>
            </p:cNvPr>
            <p:cNvGrpSpPr/>
            <p:nvPr/>
          </p:nvGrpSpPr>
          <p:grpSpPr>
            <a:xfrm>
              <a:off x="10488655" y="896749"/>
              <a:ext cx="406399" cy="5173851"/>
              <a:chOff x="7771974" y="672562"/>
              <a:chExt cx="304799" cy="3488475"/>
            </a:xfrm>
          </p:grpSpPr>
          <p:sp>
            <p:nvSpPr>
              <p:cNvPr id="59" name="object 38">
                <a:extLst>
                  <a:ext uri="{FF2B5EF4-FFF2-40B4-BE49-F238E27FC236}">
                    <a16:creationId xmlns:a16="http://schemas.microsoft.com/office/drawing/2014/main" id="{9163512B-37FD-D183-6977-9142E394E5D6}"/>
                  </a:ext>
                </a:extLst>
              </p:cNvPr>
              <p:cNvSpPr/>
              <p:nvPr/>
            </p:nvSpPr>
            <p:spPr>
              <a:xfrm>
                <a:off x="7771974" y="672562"/>
                <a:ext cx="152825" cy="3488475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3600450">
                    <a:moveTo>
                      <a:pt x="0" y="0"/>
                    </a:moveTo>
                    <a:lnTo>
                      <a:pt x="145910" y="0"/>
                    </a:lnTo>
                    <a:lnTo>
                      <a:pt x="145910" y="3600424"/>
                    </a:lnTo>
                    <a:lnTo>
                      <a:pt x="9448" y="3600424"/>
                    </a:lnTo>
                  </a:path>
                </a:pathLst>
              </a:custGeom>
              <a:ln w="3175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 sz="2325">
                  <a:latin typeface="Aptos" panose="020B0004020202020204" pitchFamily="34" charset="0"/>
                </a:endParaRPr>
              </a:p>
            </p:txBody>
          </p:sp>
          <p:sp>
            <p:nvSpPr>
              <p:cNvPr id="60" name="object 39">
                <a:extLst>
                  <a:ext uri="{FF2B5EF4-FFF2-40B4-BE49-F238E27FC236}">
                    <a16:creationId xmlns:a16="http://schemas.microsoft.com/office/drawing/2014/main" id="{B6F214B5-0AFF-B38A-B203-8A640850F2A1}"/>
                  </a:ext>
                </a:extLst>
              </p:cNvPr>
              <p:cNvSpPr/>
              <p:nvPr/>
            </p:nvSpPr>
            <p:spPr>
              <a:xfrm flipV="1">
                <a:off x="7924798" y="2420656"/>
                <a:ext cx="15197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135254">
                    <a:moveTo>
                      <a:pt x="0" y="0"/>
                    </a:moveTo>
                    <a:lnTo>
                      <a:pt x="134835" y="0"/>
                    </a:lnTo>
                  </a:path>
                </a:pathLst>
              </a:custGeom>
              <a:ln w="3175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 sz="2325"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35" name="object 40">
              <a:extLst>
                <a:ext uri="{FF2B5EF4-FFF2-40B4-BE49-F238E27FC236}">
                  <a16:creationId xmlns:a16="http://schemas.microsoft.com/office/drawing/2014/main" id="{E0F4CB44-4444-8807-A366-B72F8F9F3D9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0622" y="5059760"/>
              <a:ext cx="861728" cy="807640"/>
            </a:xfrm>
            <a:prstGeom prst="rect">
              <a:avLst/>
            </a:prstGeom>
          </p:spPr>
        </p:pic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497B1458-9F4B-CEE5-4866-E9949FDD1DF1}"/>
                </a:ext>
              </a:extLst>
            </p:cNvPr>
            <p:cNvSpPr/>
            <p:nvPr/>
          </p:nvSpPr>
          <p:spPr>
            <a:xfrm>
              <a:off x="7383032" y="3828573"/>
              <a:ext cx="2411905" cy="58783"/>
            </a:xfrm>
            <a:custGeom>
              <a:avLst/>
              <a:gdLst>
                <a:gd name="connsiteX0" fmla="*/ 0 w 810400"/>
                <a:gd name="connsiteY0" fmla="*/ 9875 h 19751"/>
                <a:gd name="connsiteX1" fmla="*/ 810400 w 810400"/>
                <a:gd name="connsiteY1" fmla="*/ 9875 h 1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400" h="19751">
                  <a:moveTo>
                    <a:pt x="0" y="9875"/>
                  </a:moveTo>
                  <a:lnTo>
                    <a:pt x="810400" y="987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6917" tIns="-18463" rIns="706913" bIns="-18460" numCol="1" spcCol="1270" anchor="ctr" anchorCtr="0">
              <a:noAutofit/>
            </a:bodyPr>
            <a:lstStyle/>
            <a:p>
              <a:pPr algn="ctr" defTabSz="3950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89">
                <a:latin typeface="Aptos" panose="020B0004020202020204" pitchFamily="34" charset="0"/>
              </a:endParaRPr>
            </a:p>
          </p:txBody>
        </p:sp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AA69ED5C-71F1-3A04-ECA7-B48EBA676A67}"/>
                </a:ext>
              </a:extLst>
            </p:cNvPr>
            <p:cNvSpPr txBox="1"/>
            <p:nvPr/>
          </p:nvSpPr>
          <p:spPr>
            <a:xfrm>
              <a:off x="8734615" y="3374731"/>
              <a:ext cx="1540328" cy="425980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 algn="r"/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Mobile </a:t>
              </a:r>
              <a:b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</a:br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Vans</a:t>
              </a:r>
              <a:endParaRPr sz="1333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39" name="object 20">
              <a:extLst>
                <a:ext uri="{FF2B5EF4-FFF2-40B4-BE49-F238E27FC236}">
                  <a16:creationId xmlns:a16="http://schemas.microsoft.com/office/drawing/2014/main" id="{23986CF8-C14D-AF74-ECD4-3017D21E92C0}"/>
                </a:ext>
              </a:extLst>
            </p:cNvPr>
            <p:cNvSpPr txBox="1"/>
            <p:nvPr/>
          </p:nvSpPr>
          <p:spPr>
            <a:xfrm>
              <a:off x="9913764" y="3943027"/>
              <a:ext cx="652635" cy="425980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/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Boat</a:t>
              </a:r>
            </a:p>
            <a:p>
              <a:pPr marR="6563"/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Clinic</a:t>
              </a:r>
              <a:endParaRPr sz="1333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41" name="Freeform 78">
              <a:extLst>
                <a:ext uri="{FF2B5EF4-FFF2-40B4-BE49-F238E27FC236}">
                  <a16:creationId xmlns:a16="http://schemas.microsoft.com/office/drawing/2014/main" id="{1C39293B-C230-A1E5-CAD0-DA57B27E36B8}"/>
                </a:ext>
              </a:extLst>
            </p:cNvPr>
            <p:cNvSpPr/>
            <p:nvPr/>
          </p:nvSpPr>
          <p:spPr>
            <a:xfrm>
              <a:off x="2431890" y="3813705"/>
              <a:ext cx="2411905" cy="58783"/>
            </a:xfrm>
            <a:custGeom>
              <a:avLst/>
              <a:gdLst>
                <a:gd name="connsiteX0" fmla="*/ 0 w 810400"/>
                <a:gd name="connsiteY0" fmla="*/ 9875 h 19751"/>
                <a:gd name="connsiteX1" fmla="*/ 810400 w 810400"/>
                <a:gd name="connsiteY1" fmla="*/ 9875 h 1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400" h="19751">
                  <a:moveTo>
                    <a:pt x="0" y="9875"/>
                  </a:moveTo>
                  <a:lnTo>
                    <a:pt x="810400" y="987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6917" tIns="-18463" rIns="706913" bIns="-18460" numCol="1" spcCol="1270" anchor="ctr" anchorCtr="0">
              <a:noAutofit/>
            </a:bodyPr>
            <a:lstStyle/>
            <a:p>
              <a:pPr algn="ctr" defTabSz="3950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89">
                <a:latin typeface="Aptos" panose="020B0004020202020204" pitchFamily="34" charset="0"/>
              </a:endParaRPr>
            </a:p>
          </p:txBody>
        </p:sp>
        <p:sp>
          <p:nvSpPr>
            <p:cNvPr id="42" name="object 20">
              <a:extLst>
                <a:ext uri="{FF2B5EF4-FFF2-40B4-BE49-F238E27FC236}">
                  <a16:creationId xmlns:a16="http://schemas.microsoft.com/office/drawing/2014/main" id="{67D929F9-DFC9-9779-803D-F849E6B69746}"/>
                </a:ext>
              </a:extLst>
            </p:cNvPr>
            <p:cNvSpPr txBox="1"/>
            <p:nvPr/>
          </p:nvSpPr>
          <p:spPr>
            <a:xfrm>
              <a:off x="2190792" y="3887355"/>
              <a:ext cx="1540328" cy="425980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/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Community </a:t>
              </a:r>
              <a:b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</a:br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Health Centers</a:t>
              </a:r>
              <a:endParaRPr sz="1333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24C75A-91FA-A510-4966-4C54CF288754}"/>
                </a:ext>
              </a:extLst>
            </p:cNvPr>
            <p:cNvGrpSpPr/>
            <p:nvPr/>
          </p:nvGrpSpPr>
          <p:grpSpPr>
            <a:xfrm flipH="1">
              <a:off x="1377993" y="1175152"/>
              <a:ext cx="406399" cy="3471592"/>
              <a:chOff x="7771974" y="672562"/>
              <a:chExt cx="304799" cy="3488475"/>
            </a:xfrm>
          </p:grpSpPr>
          <p:sp>
            <p:nvSpPr>
              <p:cNvPr id="57" name="object 38">
                <a:extLst>
                  <a:ext uri="{FF2B5EF4-FFF2-40B4-BE49-F238E27FC236}">
                    <a16:creationId xmlns:a16="http://schemas.microsoft.com/office/drawing/2014/main" id="{905AC402-D0E2-CB81-4637-5056A69D216F}"/>
                  </a:ext>
                </a:extLst>
              </p:cNvPr>
              <p:cNvSpPr/>
              <p:nvPr/>
            </p:nvSpPr>
            <p:spPr>
              <a:xfrm>
                <a:off x="7771974" y="672562"/>
                <a:ext cx="152825" cy="3488475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3600450">
                    <a:moveTo>
                      <a:pt x="0" y="0"/>
                    </a:moveTo>
                    <a:lnTo>
                      <a:pt x="145910" y="0"/>
                    </a:lnTo>
                    <a:lnTo>
                      <a:pt x="145910" y="3600424"/>
                    </a:lnTo>
                    <a:lnTo>
                      <a:pt x="9448" y="3600424"/>
                    </a:lnTo>
                  </a:path>
                </a:pathLst>
              </a:custGeom>
              <a:ln w="3175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 sz="2325">
                  <a:latin typeface="Aptos" panose="020B0004020202020204" pitchFamily="34" charset="0"/>
                </a:endParaRPr>
              </a:p>
            </p:txBody>
          </p:sp>
          <p:sp>
            <p:nvSpPr>
              <p:cNvPr id="58" name="object 39">
                <a:extLst>
                  <a:ext uri="{FF2B5EF4-FFF2-40B4-BE49-F238E27FC236}">
                    <a16:creationId xmlns:a16="http://schemas.microsoft.com/office/drawing/2014/main" id="{1DBA48F1-C7F4-E71C-53BF-837B8A4360A8}"/>
                  </a:ext>
                </a:extLst>
              </p:cNvPr>
              <p:cNvSpPr/>
              <p:nvPr/>
            </p:nvSpPr>
            <p:spPr>
              <a:xfrm flipV="1">
                <a:off x="7924798" y="2420656"/>
                <a:ext cx="15197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135254">
                    <a:moveTo>
                      <a:pt x="0" y="0"/>
                    </a:moveTo>
                    <a:lnTo>
                      <a:pt x="134835" y="0"/>
                    </a:lnTo>
                  </a:path>
                </a:pathLst>
              </a:custGeom>
              <a:ln w="3175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 sz="2325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46" name="object 41">
              <a:extLst>
                <a:ext uri="{FF2B5EF4-FFF2-40B4-BE49-F238E27FC236}">
                  <a16:creationId xmlns:a16="http://schemas.microsoft.com/office/drawing/2014/main" id="{0DFA3353-B135-17AE-1E4F-04BFEE1C07AA}"/>
                </a:ext>
              </a:extLst>
            </p:cNvPr>
            <p:cNvSpPr txBox="1"/>
            <p:nvPr/>
          </p:nvSpPr>
          <p:spPr>
            <a:xfrm>
              <a:off x="811986" y="1534502"/>
              <a:ext cx="430887" cy="2851564"/>
            </a:xfrm>
            <a:prstGeom prst="rect">
              <a:avLst/>
            </a:prstGeom>
          </p:spPr>
          <p:txBody>
            <a:bodyPr vert="vert270" wrap="square" lIns="0" tIns="820" rIns="0" bIns="0" rtlCol="0">
              <a:spAutoFit/>
            </a:bodyPr>
            <a:lstStyle/>
            <a:p>
              <a:pPr marR="6563" algn="ctr"/>
              <a:r>
                <a:rPr sz="1400" b="1" spc="7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Regional </a:t>
              </a:r>
              <a:r>
                <a:rPr sz="1400" b="1" spc="32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Blood </a:t>
              </a:r>
              <a:r>
                <a:rPr sz="1400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Centers </a:t>
              </a:r>
              <a:r>
                <a:rPr sz="1400" b="1" spc="20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 </a:t>
              </a:r>
              <a:br>
                <a:rPr lang="en-US" sz="1400" b="1" spc="20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</a:br>
              <a:r>
                <a:rPr sz="1400" b="1" spc="32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Indus</a:t>
              </a:r>
              <a:r>
                <a:rPr sz="1400" b="1" spc="-59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 </a:t>
              </a:r>
              <a:r>
                <a:rPr sz="1400" b="1" spc="32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Hospital</a:t>
              </a:r>
              <a:r>
                <a:rPr sz="1400" b="1" spc="-52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 </a:t>
              </a:r>
              <a:r>
                <a:rPr sz="1400" b="1" spc="32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Laboratories</a:t>
              </a:r>
              <a:endParaRPr sz="1400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47" name="object 46">
              <a:extLst>
                <a:ext uri="{FF2B5EF4-FFF2-40B4-BE49-F238E27FC236}">
                  <a16:creationId xmlns:a16="http://schemas.microsoft.com/office/drawing/2014/main" id="{168C3CAB-9762-61C0-729C-1EBD529ED342}"/>
                </a:ext>
              </a:extLst>
            </p:cNvPr>
            <p:cNvSpPr txBox="1"/>
            <p:nvPr/>
          </p:nvSpPr>
          <p:spPr>
            <a:xfrm>
              <a:off x="11072415" y="1833136"/>
              <a:ext cx="215444" cy="3403776"/>
            </a:xfrm>
            <a:prstGeom prst="rect">
              <a:avLst/>
            </a:prstGeom>
          </p:spPr>
          <p:txBody>
            <a:bodyPr vert="vert270" wrap="square" lIns="0" tIns="7383" rIns="0" bIns="0" rtlCol="0">
              <a:spAutoFit/>
            </a:bodyPr>
            <a:lstStyle/>
            <a:p>
              <a:pPr marR="6563" algn="ctr"/>
              <a:r>
                <a:rPr sz="1400" b="1" spc="32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Indus</a:t>
              </a:r>
              <a:r>
                <a:rPr sz="1400" b="1" spc="-20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 </a:t>
              </a:r>
              <a:r>
                <a:rPr sz="1400" b="1" spc="25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University</a:t>
              </a:r>
              <a:r>
                <a:rPr sz="1400" b="1" spc="-20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 </a:t>
              </a:r>
              <a:r>
                <a:rPr lang="en-US" sz="1400" b="1" spc="-20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o</a:t>
              </a:r>
              <a:r>
                <a:rPr sz="1400" b="1" spc="32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f</a:t>
              </a:r>
              <a:r>
                <a:rPr sz="1400" b="1" spc="-20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 </a:t>
              </a:r>
              <a:r>
                <a:rPr sz="1400" b="1" spc="32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Health</a:t>
              </a:r>
              <a:r>
                <a:rPr sz="1400" b="1" spc="-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 </a:t>
              </a:r>
              <a:r>
                <a:rPr sz="1400" b="1" spc="-20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Sciences</a:t>
              </a:r>
              <a:endParaRPr sz="1400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48" name="Freeform 87">
              <a:extLst>
                <a:ext uri="{FF2B5EF4-FFF2-40B4-BE49-F238E27FC236}">
                  <a16:creationId xmlns:a16="http://schemas.microsoft.com/office/drawing/2014/main" id="{BB8AD42F-82F8-EED1-4954-3BA5FB0DD285}"/>
                </a:ext>
              </a:extLst>
            </p:cNvPr>
            <p:cNvSpPr/>
            <p:nvPr/>
          </p:nvSpPr>
          <p:spPr>
            <a:xfrm>
              <a:off x="7240097" y="2742863"/>
              <a:ext cx="2411905" cy="58783"/>
            </a:xfrm>
            <a:custGeom>
              <a:avLst/>
              <a:gdLst>
                <a:gd name="connsiteX0" fmla="*/ 0 w 810400"/>
                <a:gd name="connsiteY0" fmla="*/ 9875 h 19751"/>
                <a:gd name="connsiteX1" fmla="*/ 810400 w 810400"/>
                <a:gd name="connsiteY1" fmla="*/ 9875 h 1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400" h="19751">
                  <a:moveTo>
                    <a:pt x="0" y="9875"/>
                  </a:moveTo>
                  <a:lnTo>
                    <a:pt x="810400" y="987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6917" tIns="-18463" rIns="706913" bIns="-18460" numCol="1" spcCol="1270" anchor="ctr" anchorCtr="0">
              <a:noAutofit/>
            </a:bodyPr>
            <a:lstStyle/>
            <a:p>
              <a:pPr algn="ctr" defTabSz="3950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89">
                <a:latin typeface="Aptos" panose="020B0004020202020204" pitchFamily="34" charset="0"/>
              </a:endParaRPr>
            </a:p>
          </p:txBody>
        </p:sp>
        <p:sp>
          <p:nvSpPr>
            <p:cNvPr id="49" name="Freeform 88">
              <a:extLst>
                <a:ext uri="{FF2B5EF4-FFF2-40B4-BE49-F238E27FC236}">
                  <a16:creationId xmlns:a16="http://schemas.microsoft.com/office/drawing/2014/main" id="{A17EE8A1-AA7D-59E6-FDF3-D60A547B2542}"/>
                </a:ext>
              </a:extLst>
            </p:cNvPr>
            <p:cNvSpPr/>
            <p:nvPr/>
          </p:nvSpPr>
          <p:spPr>
            <a:xfrm>
              <a:off x="2769697" y="2742863"/>
              <a:ext cx="2411905" cy="58783"/>
            </a:xfrm>
            <a:custGeom>
              <a:avLst/>
              <a:gdLst>
                <a:gd name="connsiteX0" fmla="*/ 0 w 810400"/>
                <a:gd name="connsiteY0" fmla="*/ 9875 h 19751"/>
                <a:gd name="connsiteX1" fmla="*/ 810400 w 810400"/>
                <a:gd name="connsiteY1" fmla="*/ 9875 h 1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400" h="19751">
                  <a:moveTo>
                    <a:pt x="0" y="9875"/>
                  </a:moveTo>
                  <a:lnTo>
                    <a:pt x="810400" y="987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6917" tIns="-18463" rIns="706913" bIns="-18460" numCol="1" spcCol="1270" anchor="ctr" anchorCtr="0">
              <a:noAutofit/>
            </a:bodyPr>
            <a:lstStyle/>
            <a:p>
              <a:pPr algn="ctr" defTabSz="3950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89">
                <a:latin typeface="Aptos" panose="020B0004020202020204" pitchFamily="34" charset="0"/>
              </a:endParaRPr>
            </a:p>
          </p:txBody>
        </p:sp>
        <p:sp>
          <p:nvSpPr>
            <p:cNvPr id="50" name="Freeform 89">
              <a:extLst>
                <a:ext uri="{FF2B5EF4-FFF2-40B4-BE49-F238E27FC236}">
                  <a16:creationId xmlns:a16="http://schemas.microsoft.com/office/drawing/2014/main" id="{0B4A6361-6469-F771-7F86-CDE3DED8CE6B}"/>
                </a:ext>
              </a:extLst>
            </p:cNvPr>
            <p:cNvSpPr/>
            <p:nvPr/>
          </p:nvSpPr>
          <p:spPr>
            <a:xfrm>
              <a:off x="6705602" y="1711921"/>
              <a:ext cx="2411905" cy="58783"/>
            </a:xfrm>
            <a:custGeom>
              <a:avLst/>
              <a:gdLst>
                <a:gd name="connsiteX0" fmla="*/ 0 w 810400"/>
                <a:gd name="connsiteY0" fmla="*/ 9875 h 19751"/>
                <a:gd name="connsiteX1" fmla="*/ 810400 w 810400"/>
                <a:gd name="connsiteY1" fmla="*/ 9875 h 1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400" h="19751">
                  <a:moveTo>
                    <a:pt x="0" y="9875"/>
                  </a:moveTo>
                  <a:lnTo>
                    <a:pt x="810400" y="987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6917" tIns="-18463" rIns="706913" bIns="-18460" numCol="1" spcCol="1270" anchor="ctr" anchorCtr="0">
              <a:noAutofit/>
            </a:bodyPr>
            <a:lstStyle/>
            <a:p>
              <a:pPr algn="ctr" defTabSz="3950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89">
                <a:latin typeface="Aptos" panose="020B0004020202020204" pitchFamily="34" charset="0"/>
              </a:endParaRPr>
            </a:p>
          </p:txBody>
        </p:sp>
        <p:sp>
          <p:nvSpPr>
            <p:cNvPr id="51" name="Freeform 90">
              <a:extLst>
                <a:ext uri="{FF2B5EF4-FFF2-40B4-BE49-F238E27FC236}">
                  <a16:creationId xmlns:a16="http://schemas.microsoft.com/office/drawing/2014/main" id="{CE921B76-39C7-7957-E2CD-49C2FA7789CC}"/>
                </a:ext>
              </a:extLst>
            </p:cNvPr>
            <p:cNvSpPr/>
            <p:nvPr/>
          </p:nvSpPr>
          <p:spPr>
            <a:xfrm>
              <a:off x="3149602" y="1711921"/>
              <a:ext cx="2411905" cy="58783"/>
            </a:xfrm>
            <a:custGeom>
              <a:avLst/>
              <a:gdLst>
                <a:gd name="connsiteX0" fmla="*/ 0 w 810400"/>
                <a:gd name="connsiteY0" fmla="*/ 9875 h 19751"/>
                <a:gd name="connsiteX1" fmla="*/ 810400 w 810400"/>
                <a:gd name="connsiteY1" fmla="*/ 9875 h 1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400" h="19751">
                  <a:moveTo>
                    <a:pt x="0" y="9875"/>
                  </a:moveTo>
                  <a:lnTo>
                    <a:pt x="810400" y="987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6917" tIns="-18463" rIns="706913" bIns="-18460" numCol="1" spcCol="1270" anchor="ctr" anchorCtr="0">
              <a:noAutofit/>
            </a:bodyPr>
            <a:lstStyle/>
            <a:p>
              <a:pPr algn="ctr" defTabSz="3950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89">
                <a:latin typeface="Aptos" panose="020B0004020202020204" pitchFamily="34" charset="0"/>
              </a:endParaRPr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B91B3E42-F022-77F1-FA82-1A847A1B337A}"/>
                </a:ext>
              </a:extLst>
            </p:cNvPr>
            <p:cNvSpPr txBox="1"/>
            <p:nvPr/>
          </p:nvSpPr>
          <p:spPr>
            <a:xfrm>
              <a:off x="2190793" y="2457347"/>
              <a:ext cx="2761113" cy="220860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/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Secondary Care Hospitals</a:t>
              </a:r>
              <a:endParaRPr sz="1333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53" name="object 20">
              <a:extLst>
                <a:ext uri="{FF2B5EF4-FFF2-40B4-BE49-F238E27FC236}">
                  <a16:creationId xmlns:a16="http://schemas.microsoft.com/office/drawing/2014/main" id="{83DB66C9-B283-6DD8-406D-0F06A25C30F0}"/>
                </a:ext>
              </a:extLst>
            </p:cNvPr>
            <p:cNvSpPr txBox="1"/>
            <p:nvPr/>
          </p:nvSpPr>
          <p:spPr>
            <a:xfrm>
              <a:off x="7669386" y="2463069"/>
              <a:ext cx="2654943" cy="220860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 algn="r"/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Physical Rehabilitation Centers</a:t>
              </a:r>
              <a:endParaRPr sz="1333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54" name="object 20">
              <a:extLst>
                <a:ext uri="{FF2B5EF4-FFF2-40B4-BE49-F238E27FC236}">
                  <a16:creationId xmlns:a16="http://schemas.microsoft.com/office/drawing/2014/main" id="{E52E31EE-7EC3-9C04-93D9-756D8F76D078}"/>
                </a:ext>
              </a:extLst>
            </p:cNvPr>
            <p:cNvSpPr txBox="1"/>
            <p:nvPr/>
          </p:nvSpPr>
          <p:spPr>
            <a:xfrm>
              <a:off x="2190794" y="1401625"/>
              <a:ext cx="3028265" cy="220860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/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Tertiary Care Teaching Hospitals</a:t>
              </a:r>
              <a:endParaRPr sz="1333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55" name="object 20">
              <a:extLst>
                <a:ext uri="{FF2B5EF4-FFF2-40B4-BE49-F238E27FC236}">
                  <a16:creationId xmlns:a16="http://schemas.microsoft.com/office/drawing/2014/main" id="{F7D6D41D-7728-EBB5-4A18-CB9605450E3D}"/>
                </a:ext>
              </a:extLst>
            </p:cNvPr>
            <p:cNvSpPr txBox="1"/>
            <p:nvPr/>
          </p:nvSpPr>
          <p:spPr>
            <a:xfrm>
              <a:off x="7747399" y="1417132"/>
              <a:ext cx="2587980" cy="220860"/>
            </a:xfrm>
            <a:prstGeom prst="rect">
              <a:avLst/>
            </a:prstGeom>
          </p:spPr>
          <p:txBody>
            <a:bodyPr vert="horz" wrap="square" lIns="0" tIns="15587" rIns="0" bIns="0" rtlCol="0">
              <a:spAutoFit/>
            </a:bodyPr>
            <a:lstStyle/>
            <a:p>
              <a:pPr marR="6563" algn="r"/>
              <a:r>
                <a:rPr lang="en-US" sz="1333" b="1" spc="13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Centers of Excellence</a:t>
              </a:r>
              <a:endParaRPr sz="1333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id="{3DC7F410-5A9A-F5D4-4ACF-89DA8F9812B7}"/>
                </a:ext>
              </a:extLst>
            </p:cNvPr>
            <p:cNvSpPr txBox="1"/>
            <p:nvPr/>
          </p:nvSpPr>
          <p:spPr>
            <a:xfrm>
              <a:off x="11415633" y="1833136"/>
              <a:ext cx="430887" cy="3403776"/>
            </a:xfrm>
            <a:prstGeom prst="rect">
              <a:avLst/>
            </a:prstGeom>
          </p:spPr>
          <p:txBody>
            <a:bodyPr vert="vert270" wrap="square" lIns="0" tIns="7383" rIns="0" bIns="0" rtlCol="0">
              <a:spAutoFit/>
            </a:bodyPr>
            <a:lstStyle/>
            <a:p>
              <a:pPr marR="6563" algn="ctr"/>
              <a:r>
                <a:rPr lang="en-US" sz="1400" b="1" spc="32" dirty="0">
                  <a:solidFill>
                    <a:schemeClr val="bg2">
                      <a:lumMod val="25000"/>
                    </a:schemeClr>
                  </a:solidFill>
                  <a:latin typeface="Aptos" panose="020B0004020202020204" pitchFamily="34" charset="0"/>
                  <a:cs typeface="Arial"/>
                </a:rPr>
                <a:t>Office of Research, Innovation &amp; Commercialization (ORIC)</a:t>
              </a:r>
              <a:endParaRPr sz="1400" b="1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90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"/>
          <a:stretch/>
        </p:blipFill>
        <p:spPr>
          <a:xfrm>
            <a:off x="-17298" y="-3956"/>
            <a:ext cx="6108415" cy="3430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900" y="3402475"/>
            <a:ext cx="6134101" cy="34555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1FDA90-9760-4F87-9741-E24FF2E4EDC7}"/>
              </a:ext>
            </a:extLst>
          </p:cNvPr>
          <p:cNvCxnSpPr>
            <a:cxnSpLocks/>
          </p:cNvCxnSpPr>
          <p:nvPr/>
        </p:nvCxnSpPr>
        <p:spPr>
          <a:xfrm flipV="1">
            <a:off x="15915" y="3390900"/>
            <a:ext cx="12230100" cy="762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BB8587E-5627-46AD-977F-E8A92BBF3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116" y="-11575"/>
            <a:ext cx="6115291" cy="3439852"/>
          </a:xfrm>
          <a:prstGeom prst="rect">
            <a:avLst/>
          </a:prstGeom>
        </p:spPr>
      </p:pic>
      <p:pic>
        <p:nvPicPr>
          <p:cNvPr id="12" name="Picture 11" descr="A large white truck parked on the side of a dirt road&#10;&#10;Description automatically generated">
            <a:extLst>
              <a:ext uri="{FF2B5EF4-FFF2-40B4-BE49-F238E27FC236}">
                <a16:creationId xmlns:a16="http://schemas.microsoft.com/office/drawing/2014/main" id="{711B6229-DACF-4462-80CF-9338B6172A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07" y="3426588"/>
            <a:ext cx="6121801" cy="34429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2EC0C4-3874-4F86-B4B0-26E1E9D7160C}"/>
              </a:ext>
            </a:extLst>
          </p:cNvPr>
          <p:cNvSpPr txBox="1"/>
          <p:nvPr/>
        </p:nvSpPr>
        <p:spPr>
          <a:xfrm>
            <a:off x="1624977" y="3016893"/>
            <a:ext cx="9029700" cy="893001"/>
          </a:xfrm>
          <a:prstGeom prst="rect">
            <a:avLst/>
          </a:prstGeom>
          <a:solidFill>
            <a:srgbClr val="C00000">
              <a:alpha val="54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5" hangingPunct="0"/>
            <a:r>
              <a:rPr lang="en-US" sz="2667" b="1" i="1" kern="0" dirty="0">
                <a:solidFill>
                  <a:srgbClr val="FFFFFF"/>
                </a:solidFill>
                <a:latin typeface="Aptos Display" panose="020B0004020202020204" pitchFamily="34" charset="0"/>
                <a:cs typeface="Helvetica" panose="020B0604020202020204" pitchFamily="34" charset="0"/>
                <a:sym typeface="Helvetica Light"/>
              </a:rPr>
              <a:t>for</a:t>
            </a:r>
            <a:r>
              <a:rPr lang="en-US" sz="2667" i="1" kern="0" dirty="0">
                <a:solidFill>
                  <a:srgbClr val="FFFFFF"/>
                </a:solidFill>
                <a:latin typeface="Aptos Display" panose="020B0004020202020204" pitchFamily="34" charset="0"/>
                <a:cs typeface="Helvetica" panose="020B0604020202020204" pitchFamily="34" charset="0"/>
                <a:sym typeface="Helvetica Light"/>
              </a:rPr>
              <a:t> settled and migratory </a:t>
            </a:r>
            <a:r>
              <a:rPr lang="en-US" sz="2667" b="1" i="1" kern="0" dirty="0">
                <a:solidFill>
                  <a:srgbClr val="FFFFFF"/>
                </a:solidFill>
                <a:latin typeface="Aptos Display" panose="020B0004020202020204" pitchFamily="34" charset="0"/>
                <a:cs typeface="Helvetica" panose="020B0604020202020204" pitchFamily="34" charset="0"/>
                <a:sym typeface="Helvetica Light"/>
              </a:rPr>
              <a:t>vulnerable populations </a:t>
            </a:r>
            <a:r>
              <a:rPr lang="en-US" sz="2667" i="1" kern="0" dirty="0">
                <a:solidFill>
                  <a:srgbClr val="FFFFFF"/>
                </a:solidFill>
                <a:latin typeface="Aptos Display" panose="020B0004020202020204" pitchFamily="34" charset="0"/>
                <a:cs typeface="Helvetica" panose="020B0604020202020204" pitchFamily="34" charset="0"/>
                <a:sym typeface="Helvetica Light"/>
              </a:rPr>
              <a:t>in </a:t>
            </a:r>
            <a:r>
              <a:rPr lang="en-US" sz="2667" b="1" i="1" kern="0" dirty="0">
                <a:solidFill>
                  <a:srgbClr val="FFFFFF"/>
                </a:solidFill>
                <a:latin typeface="Aptos Display" panose="020B0004020202020204" pitchFamily="34" charset="0"/>
                <a:cs typeface="Helvetica" panose="020B0604020202020204" pitchFamily="34" charset="0"/>
                <a:sym typeface="Helvetica Light"/>
              </a:rPr>
              <a:t>remote areas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624975" y="2383117"/>
            <a:ext cx="9029700" cy="639483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121920" rIns="121920" bIns="12192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en-US" sz="3200" b="1" dirty="0">
                <a:solidFill>
                  <a:srgbClr val="00276D"/>
                </a:solidFill>
                <a:latin typeface="Aptos Display" panose="020B0004020202020204" pitchFamily="34" charset="0"/>
                <a:cs typeface="Roboto"/>
              </a:rPr>
              <a:t>PRIMARY CARE &amp; PUBLIC HEALTH INITIATIVES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33" y="-4910"/>
            <a:ext cx="1024667" cy="10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4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56A20-BB50-1677-F66C-9952B851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9196CB-7775-0870-09FC-B769FB48B44A}"/>
              </a:ext>
            </a:extLst>
          </p:cNvPr>
          <p:cNvSpPr txBox="1"/>
          <p:nvPr/>
        </p:nvSpPr>
        <p:spPr>
          <a:xfrm>
            <a:off x="477612" y="160408"/>
            <a:ext cx="918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3C8A"/>
                </a:solidFill>
                <a:latin typeface="Aptos Display" panose="020B0004020202020204" pitchFamily="34" charset="0"/>
              </a:rPr>
              <a:t>CHD’S GEOGRAPHIC COVERAGE </a:t>
            </a:r>
            <a:r>
              <a:rPr lang="en-US" sz="4000" b="1" dirty="0">
                <a:solidFill>
                  <a:srgbClr val="E9252C"/>
                </a:solidFill>
                <a:latin typeface="Aptos Display" panose="020B0004020202020204" pitchFamily="34" charset="0"/>
              </a:rPr>
              <a:t>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2B48B6-CA8E-3A8D-F9B7-43DE0A07AE8E}"/>
              </a:ext>
            </a:extLst>
          </p:cNvPr>
          <p:cNvSpPr/>
          <p:nvPr/>
        </p:nvSpPr>
        <p:spPr>
          <a:xfrm>
            <a:off x="329803" y="3763911"/>
            <a:ext cx="11532394" cy="2050026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D6439-BEA1-0EE1-7ABD-ED00586E6662}"/>
              </a:ext>
            </a:extLst>
          </p:cNvPr>
          <p:cNvSpPr txBox="1"/>
          <p:nvPr/>
        </p:nvSpPr>
        <p:spPr>
          <a:xfrm>
            <a:off x="5840597" y="3854056"/>
            <a:ext cx="5870967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  <a:cs typeface="Lucida Sans Unicode"/>
              </a:rPr>
              <a:t>CHD operates across Pakistan with </a:t>
            </a:r>
            <a:r>
              <a:rPr lang="en-US" sz="2800" b="1" dirty="0">
                <a:solidFill>
                  <a:srgbClr val="FDDA06"/>
                </a:solidFill>
                <a:latin typeface="Aptos Narrow" panose="020B0004020202020204" pitchFamily="34" charset="0"/>
                <a:cs typeface="Lucida Sans Unicode"/>
              </a:rPr>
              <a:t>104</a:t>
            </a:r>
            <a:r>
              <a:rPr lang="en-US" sz="2200" dirty="0">
                <a:solidFill>
                  <a:schemeClr val="bg1"/>
                </a:solidFill>
                <a:latin typeface="Aptos Narrow" panose="020B0004020202020204" pitchFamily="34" charset="0"/>
                <a:cs typeface="Lucida Sans Unicode"/>
              </a:rPr>
              <a:t> locations, providing extensive healthcare access through telehealth, mobile units, and hospitals, enhancing public health outcomes in both urban and remote areas.  </a:t>
            </a:r>
          </a:p>
        </p:txBody>
      </p:sp>
      <p:pic>
        <p:nvPicPr>
          <p:cNvPr id="3" name="Picture 2" descr="A group of buildings with numbers&#10;&#10;AI-generated content may be incorrect.">
            <a:extLst>
              <a:ext uri="{FF2B5EF4-FFF2-40B4-BE49-F238E27FC236}">
                <a16:creationId xmlns:a16="http://schemas.microsoft.com/office/drawing/2014/main" id="{801318DA-98D1-DE06-E39A-3436CA927A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716" y="1708211"/>
            <a:ext cx="4441731" cy="2274380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F418320-A42F-B4E2-2715-FD300943C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" b="31967"/>
          <a:stretch/>
        </p:blipFill>
        <p:spPr bwMode="auto">
          <a:xfrm>
            <a:off x="884625" y="670095"/>
            <a:ext cx="6459641" cy="630220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1000" sy="101000" algn="t" rotWithShape="0">
              <a:prstClr val="black">
                <a:alpha val="2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13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B7D7B-8D3D-789F-A4F2-3B9CA8683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5F5792-775D-8A3E-30D6-E217DBC4B3EA}"/>
              </a:ext>
            </a:extLst>
          </p:cNvPr>
          <p:cNvSpPr/>
          <p:nvPr/>
        </p:nvSpPr>
        <p:spPr>
          <a:xfrm>
            <a:off x="0" y="2286000"/>
            <a:ext cx="12192000" cy="2560320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FCBE8F-5E37-30CF-2B02-A0A77DECCF91}"/>
              </a:ext>
            </a:extLst>
          </p:cNvPr>
          <p:cNvSpPr txBox="1">
            <a:spLocks/>
          </p:cNvSpPr>
          <p:nvPr/>
        </p:nvSpPr>
        <p:spPr>
          <a:xfrm>
            <a:off x="888681" y="2786915"/>
            <a:ext cx="10414639" cy="1558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>
                <a:solidFill>
                  <a:schemeClr val="bg1"/>
                </a:solidFill>
                <a:latin typeface="Aptos Display" panose="020B0004020202020204" pitchFamily="34" charset="0"/>
              </a:rPr>
              <a:t>UNDERSTANDING THE GAVI FUND MANAGEMENT MECHANISM (FMM)</a:t>
            </a:r>
            <a:endParaRPr lang="en-PK" sz="5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08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284bda-0bdf-41b4-a061-9f276904eda5">
      <Terms xmlns="http://schemas.microsoft.com/office/infopath/2007/PartnerControls"/>
    </lcf76f155ced4ddcb4097134ff3c332f>
    <TaxCatchAll xmlns="3a2410e9-3b2e-4bec-8eba-d6c2e1f47a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71305BFEEF2408588E926CE1342F5" ma:contentTypeVersion="15" ma:contentTypeDescription="Create a new document." ma:contentTypeScope="" ma:versionID="4863130b5eff1da727f7ba9d78d7ad38">
  <xsd:schema xmlns:xsd="http://www.w3.org/2001/XMLSchema" xmlns:xs="http://www.w3.org/2001/XMLSchema" xmlns:p="http://schemas.microsoft.com/office/2006/metadata/properties" xmlns:ns2="f8284bda-0bdf-41b4-a061-9f276904eda5" xmlns:ns3="3a2410e9-3b2e-4bec-8eba-d6c2e1f47a7c" targetNamespace="http://schemas.microsoft.com/office/2006/metadata/properties" ma:root="true" ma:fieldsID="9926bcf7dae49b1bc7496a8e2881e1d8" ns2:_="" ns3:_="">
    <xsd:import namespace="f8284bda-0bdf-41b4-a061-9f276904eda5"/>
    <xsd:import namespace="3a2410e9-3b2e-4bec-8eba-d6c2e1f47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84bda-0bdf-41b4-a061-9f276904e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1192f83-a120-400a-b530-37f4075123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410e9-3b2e-4bec-8eba-d6c2e1f47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ed455e4-acdf-4057-8648-66d3d2b12063}" ma:internalName="TaxCatchAll" ma:showField="CatchAllData" ma:web="3a2410e9-3b2e-4bec-8eba-d6c2e1f47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6408D-7BB1-4B2A-A1EC-87A8230639D8}">
  <ds:schemaRefs>
    <ds:schemaRef ds:uri="http://schemas.microsoft.com/office/2006/documentManagement/types"/>
    <ds:schemaRef ds:uri="1b736c74-d562-492b-8cf4-719b263e944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05cb896-d68f-42a8-b8cf-eda45fad8583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15D64C-673C-46CA-9ABE-3EF3CF7EFB8E}"/>
</file>

<file path=customXml/itemProps3.xml><?xml version="1.0" encoding="utf-8"?>
<ds:datastoreItem xmlns:ds="http://schemas.openxmlformats.org/officeDocument/2006/customXml" ds:itemID="{929F3695-1DF1-4393-BD8B-7F8D654A6C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1448</Words>
  <Application>Microsoft Office PowerPoint</Application>
  <PresentationFormat>Widescreen</PresentationFormat>
  <Paragraphs>197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Aptos</vt:lpstr>
      <vt:lpstr>Aptos Display</vt:lpstr>
      <vt:lpstr>Aptos Narrow</vt:lpstr>
      <vt:lpstr>Arial</vt:lpstr>
      <vt:lpstr>Calibri</vt:lpstr>
      <vt:lpstr>Calibri Light</vt:lpstr>
      <vt:lpstr>Century Gothic</vt:lpstr>
      <vt:lpstr>Courier New</vt:lpstr>
      <vt:lpstr>Google Sans</vt:lpstr>
      <vt:lpstr>Lucida Sans Unicode</vt:lpstr>
      <vt:lpstr>Poppins</vt:lpstr>
      <vt:lpstr>Poppins Bold</vt:lpstr>
      <vt:lpstr>Poppins Bold Italics</vt:lpstr>
      <vt:lpstr>Trebuchet MS</vt:lpstr>
      <vt:lpstr>TwitterChirp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Strong partnerships, transparent systems, and community trust are the true vaccines for sustainability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KULSOOM AKHTAR MERAJ</dc:creator>
  <cp:lastModifiedBy>Mah Talat</cp:lastModifiedBy>
  <cp:revision>82</cp:revision>
  <dcterms:created xsi:type="dcterms:W3CDTF">2025-10-17T06:13:44Z</dcterms:created>
  <dcterms:modified xsi:type="dcterms:W3CDTF">2025-10-30T05:24:41Z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0x0101002DC71305BFEEF2408588E926CE1342F5</vt:lpwstr>
  </property>
</Properties>
</file>