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58" r:id="rId8"/>
    <p:sldId id="260" r:id="rId9"/>
    <p:sldId id="262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ca_esv=6a64c5c2ce68276f&amp;rlz=1C1ELEA_enIN988IN988&amp;q=Pradhan+Mantri+Matru+Vandana+Yojana+(PMMVY)&amp;sa=X&amp;ved=2ahUKEwij6IGjlcmQAxXARmwGHe7qLkIQxccNegQIHhAB&amp;mstk=AUtExfAPQMowM3SQfVWW0FPfWRq-7oRJVacf81WuI7HfZrxUi4t98IZrBsrD7lfkUhG2z_VJvH5AYq30Ee9-LDUrw-a8MYiKNentRg8hc0SV-cKIsf0pJ_6vw0E7L0JEo8DnnGk&amp;csui=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Integrating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Immunisation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in Primary Health Care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28800"/>
            <a:ext cx="7467600" cy="1981200"/>
          </a:xfrm>
        </p:spPr>
        <p:txBody>
          <a:bodyPr/>
          <a:lstStyle/>
          <a:p>
            <a:pPr algn="l"/>
            <a:endParaRPr lang="en-US" dirty="0"/>
          </a:p>
          <a:p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Voluntary Health Association of Tripura</a:t>
            </a:r>
          </a:p>
          <a:p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Tripura, India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About VHAT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dirty="0"/>
              <a:t>Established in 1988 as a state level net work NGOs and CBOs.</a:t>
            </a:r>
          </a:p>
          <a:p>
            <a:r>
              <a:rPr lang="en-US" dirty="0"/>
              <a:t>Vision:  Creating excellence in Health and Socio Economic Development  with priority to the less privileged section of the Society.</a:t>
            </a:r>
          </a:p>
          <a:p>
            <a:r>
              <a:rPr lang="en-US" dirty="0"/>
              <a:t>Implements multi-faced activities  in collaboration with various Go and Non-Go organizations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Integration of  Immunization Program into Primary Healthcare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Fixed and outreach sessions:</a:t>
            </a:r>
            <a:r>
              <a:rPr lang="en-US" sz="2000" dirty="0"/>
              <a:t> Immunization services are delivered to pregnant women and children on fixed days at </a:t>
            </a:r>
            <a:r>
              <a:rPr lang="en-US" sz="2000" dirty="0" err="1"/>
              <a:t>PHCs,CHCs</a:t>
            </a:r>
            <a:r>
              <a:rPr lang="en-US" sz="2000" dirty="0"/>
              <a:t> and community session sites like </a:t>
            </a:r>
            <a:r>
              <a:rPr lang="en-US" sz="2000" dirty="0" err="1"/>
              <a:t>Anganwadi</a:t>
            </a:r>
            <a:r>
              <a:rPr lang="en-US" sz="2000" dirty="0"/>
              <a:t> centers. </a:t>
            </a:r>
          </a:p>
          <a:p>
            <a:r>
              <a:rPr lang="en-US" sz="2000" b="1" dirty="0"/>
              <a:t>Intensified Mission </a:t>
            </a:r>
            <a:r>
              <a:rPr lang="en-US" sz="2000" b="1" dirty="0" err="1"/>
              <a:t>Indradhanush</a:t>
            </a:r>
            <a:r>
              <a:rPr lang="en-US" sz="2000" b="1" dirty="0"/>
              <a:t> in </a:t>
            </a:r>
            <a:r>
              <a:rPr lang="en-US" sz="2000" dirty="0"/>
              <a:t>pockets with low immunization coverage, Special focus on LODOR (Left out-Dropout-Resistant)</a:t>
            </a:r>
          </a:p>
          <a:p>
            <a:pPr lvl="0"/>
            <a:r>
              <a:rPr lang="en-US" sz="2000" b="1" dirty="0"/>
              <a:t>Empowering frontline workers:</a:t>
            </a:r>
            <a:r>
              <a:rPr lang="en-US" sz="2000" dirty="0"/>
              <a:t> ASHAs and ANMs . </a:t>
            </a:r>
          </a:p>
          <a:p>
            <a:pPr lvl="0"/>
            <a:r>
              <a:rPr lang="en-US" sz="2000" b="1" dirty="0"/>
              <a:t>Maternal and child health services:</a:t>
            </a:r>
            <a:r>
              <a:rPr lang="en-US" sz="2000" dirty="0"/>
              <a:t> This approach offers comprehensive antenatal care and identifies high-risk pregnancies</a:t>
            </a:r>
          </a:p>
          <a:p>
            <a:pPr lvl="0"/>
            <a:r>
              <a:rPr lang="en-US" sz="2000" b="1" dirty="0"/>
              <a:t>Integration with other health programs:</a:t>
            </a:r>
            <a:r>
              <a:rPr lang="en-US" sz="2000" dirty="0"/>
              <a:t> e.g.</a:t>
            </a:r>
          </a:p>
          <a:p>
            <a:pPr lvl="0">
              <a:buNone/>
            </a:pPr>
            <a:r>
              <a:rPr lang="en-US" sz="2000" b="1" dirty="0"/>
              <a:t>       - </a:t>
            </a:r>
            <a:r>
              <a:rPr lang="en-US" sz="1900" b="1" dirty="0"/>
              <a:t>Vitamin A supplementation:</a:t>
            </a:r>
            <a:r>
              <a:rPr lang="en-US" sz="1900" dirty="0"/>
              <a:t> Delivered alongside routine immunization for infants.</a:t>
            </a:r>
          </a:p>
          <a:p>
            <a:pPr>
              <a:buNone/>
            </a:pPr>
            <a:r>
              <a:rPr lang="en-US" sz="1900" b="1" dirty="0"/>
              <a:t>       -  Early infant care:</a:t>
            </a:r>
            <a:r>
              <a:rPr lang="en-US" sz="1900" dirty="0"/>
              <a:t> Integrated into early childhood development interventions during immunization visits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b="1" dirty="0" err="1"/>
              <a:t>Contd</a:t>
            </a:r>
            <a:r>
              <a:rPr lang="en-US" b="1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en-US" sz="2000" b="1" dirty="0"/>
              <a:t>Digitization of vaccination records(U-WIN):</a:t>
            </a:r>
            <a:r>
              <a:rPr lang="en-US" sz="2000" dirty="0"/>
              <a:t> The national U-WIN platform, which digitizes the Universal Immunization Program. U-WIN allows for online self-registration, tracks vaccination status, and enables beneficiaries to receive their doses at any participating facility across the country.</a:t>
            </a:r>
          </a:p>
          <a:p>
            <a:r>
              <a:rPr lang="en-US" sz="2000" dirty="0"/>
              <a:t>VHAT provided HR support to Gov. for CO-WIN &amp; U-WIN portal data entry during COVID &amp; post COVID period.</a:t>
            </a:r>
          </a:p>
          <a:p>
            <a:pPr lvl="0"/>
            <a:r>
              <a:rPr lang="en-US" sz="2000" b="1" dirty="0"/>
              <a:t>Incentives for workers:</a:t>
            </a:r>
            <a:r>
              <a:rPr lang="en-US" sz="2000" dirty="0"/>
              <a:t> The state government offers additional performance-based incentives to motivate and retain ASHA workers. </a:t>
            </a:r>
          </a:p>
          <a:p>
            <a:endParaRPr lang="en-US" sz="2000" dirty="0"/>
          </a:p>
          <a:p>
            <a:endParaRPr lang="en-US" sz="2000" dirty="0"/>
          </a:p>
          <a:p>
            <a:pPr>
              <a:buNone/>
            </a:pPr>
            <a:r>
              <a:rPr lang="en-US" sz="2000" dirty="0"/>
              <a:t>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VHAT’s Collaboration with </a:t>
            </a:r>
            <a:r>
              <a:rPr lang="en-US" b="1" dirty="0" err="1"/>
              <a:t>Govt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sz="2000" dirty="0"/>
              <a:t>Most of  VHAT’s projects are in rural areas.</a:t>
            </a:r>
          </a:p>
          <a:p>
            <a:r>
              <a:rPr lang="en-US" sz="2000" dirty="0"/>
              <a:t>Regularly doing the awareness, vaccine readiness &amp; community mobilization for 100% vaccination specially in  low immunization coverage areas.</a:t>
            </a:r>
          </a:p>
          <a:p>
            <a:r>
              <a:rPr lang="en-US" sz="2000" dirty="0"/>
              <a:t>Working  with ASHAs, CHOs ,</a:t>
            </a:r>
            <a:r>
              <a:rPr lang="en-US" sz="2000" dirty="0" err="1"/>
              <a:t>Anganwadi</a:t>
            </a:r>
            <a:r>
              <a:rPr lang="en-US" sz="2000" dirty="0"/>
              <a:t> Workers</a:t>
            </a:r>
          </a:p>
          <a:p>
            <a:r>
              <a:rPr lang="en-US" sz="2000" dirty="0"/>
              <a:t>Giving emphasis to Tribal and Minority community dominated areas.</a:t>
            </a:r>
          </a:p>
          <a:p>
            <a:r>
              <a:rPr lang="en-US" sz="2000" dirty="0"/>
              <a:t>Collaborating with NHM/District Immunization Officers</a:t>
            </a:r>
          </a:p>
          <a:p>
            <a:r>
              <a:rPr lang="en-US" sz="2000" dirty="0"/>
              <a:t>Actively participating in the </a:t>
            </a:r>
            <a:r>
              <a:rPr lang="en-US" sz="2000" dirty="0" err="1"/>
              <a:t>Govt</a:t>
            </a:r>
            <a:r>
              <a:rPr lang="en-US" sz="2000" dirty="0"/>
              <a:t> Schemes &amp; Special drives e.g. "</a:t>
            </a:r>
            <a:r>
              <a:rPr lang="en-US" sz="2000" dirty="0" err="1"/>
              <a:t>Swasth</a:t>
            </a:r>
            <a:r>
              <a:rPr lang="en-US" sz="2000" dirty="0"/>
              <a:t> </a:t>
            </a:r>
            <a:r>
              <a:rPr lang="en-US" sz="2000" dirty="0" err="1"/>
              <a:t>Nari</a:t>
            </a:r>
            <a:r>
              <a:rPr lang="en-US" sz="2000" dirty="0"/>
              <a:t> </a:t>
            </a:r>
            <a:r>
              <a:rPr lang="en-US" sz="2000" dirty="0" err="1"/>
              <a:t>Sashakt</a:t>
            </a:r>
            <a:r>
              <a:rPr lang="en-US" sz="2000" dirty="0"/>
              <a:t> </a:t>
            </a:r>
            <a:r>
              <a:rPr lang="en-US" sz="2000" dirty="0" err="1"/>
              <a:t>Parivar</a:t>
            </a:r>
            <a:r>
              <a:rPr lang="en-US" sz="2000" dirty="0"/>
              <a:t>"  through community health camps &amp; mobilization .</a:t>
            </a:r>
          </a:p>
          <a:p>
            <a:r>
              <a:rPr lang="en-US" sz="2000" dirty="0"/>
              <a:t>We also enrolled the eligible persons in various social security schemes (</a:t>
            </a:r>
            <a:r>
              <a:rPr lang="en-US" sz="2000" dirty="0" err="1"/>
              <a:t>Ayushman</a:t>
            </a:r>
            <a:r>
              <a:rPr lang="en-US" sz="2000" dirty="0"/>
              <a:t> Card, E-</a:t>
            </a:r>
            <a:r>
              <a:rPr lang="en-US" sz="2000" dirty="0" err="1"/>
              <a:t>Shram</a:t>
            </a:r>
            <a:r>
              <a:rPr lang="en-US" sz="2000" dirty="0"/>
              <a:t> Card, PMSBY, PMJJBY etc. ) in the camps.</a:t>
            </a:r>
          </a:p>
          <a:p>
            <a:r>
              <a:rPr lang="en-US" sz="2000" dirty="0"/>
              <a:t>Works with ASHAs for mobilizing beneficiaries  to take benefit of </a:t>
            </a:r>
            <a:r>
              <a:rPr lang="sv-SE" sz="2000" dirty="0"/>
              <a:t> </a:t>
            </a:r>
            <a:r>
              <a:rPr lang="sv-SE" sz="2000" dirty="0">
                <a:hlinkClick r:id="rId2"/>
              </a:rPr>
              <a:t>Pradhan Mantri Matru Vandana Yojana (PMMVY)</a:t>
            </a:r>
            <a:r>
              <a:rPr lang="sv-SE" sz="2000" dirty="0"/>
              <a:t>.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4000" b="1" dirty="0"/>
              <a:t>Participating in Special Drive - </a:t>
            </a:r>
            <a:r>
              <a:rPr lang="en-US" sz="4000" b="1" dirty="0" err="1"/>
              <a:t>Swasth</a:t>
            </a:r>
            <a:r>
              <a:rPr lang="en-US" sz="4000" b="1" dirty="0"/>
              <a:t> </a:t>
            </a:r>
            <a:r>
              <a:rPr lang="en-US" sz="4000" b="1" dirty="0" err="1"/>
              <a:t>Nari</a:t>
            </a:r>
            <a:r>
              <a:rPr lang="en-US" sz="4000" b="1" dirty="0"/>
              <a:t> </a:t>
            </a:r>
            <a:r>
              <a:rPr lang="en-US" sz="4000" b="1" dirty="0" err="1"/>
              <a:t>Sashakt</a:t>
            </a:r>
            <a:r>
              <a:rPr lang="en-US" sz="4000" b="1" dirty="0"/>
              <a:t> </a:t>
            </a:r>
            <a:r>
              <a:rPr lang="en-US" sz="4000" b="1" dirty="0" err="1"/>
              <a:t>Parivar</a:t>
            </a:r>
            <a:endParaRPr lang="en-US" sz="4000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885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584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158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VHAT collaborating with Laljury PHC  in Health Camp (North Tripura Dist) and also helping in  enrolling</a:t>
                      </a:r>
                      <a:r>
                        <a:rPr lang="en-US" baseline="0" dirty="0"/>
                        <a:t> the women for  the Scheme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" name="Picture 7" descr="F:\GAVI\Poorni Sampath\photos\WhatsApp Image 2025-10-27 at 14.26.31.jpe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752600"/>
            <a:ext cx="3962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F:\GAVI\Poorni Sampath\photos\WhatsApp Image 2025-10-27 at 14.26.31 (2).jpe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752600"/>
            <a:ext cx="3733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lvl="0">
              <a:buNone/>
            </a:pPr>
            <a:r>
              <a:rPr lang="en-US" sz="1800" b="1" dirty="0">
                <a:latin typeface="Arial"/>
                <a:cs typeface="Arial"/>
              </a:rPr>
              <a:t>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•Geographic and logistical barriers: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 Rural and tribal populations face hurdles in</a:t>
            </a:r>
          </a:p>
          <a:p>
            <a:pPr lvl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accessing health facilities due to poor road conditions and limited transportation.</a:t>
            </a:r>
          </a:p>
          <a:p>
            <a:pPr lvl="0" algn="ctr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(Solution-mobile clinics and outreach sessions to serve remote villages and migrant settlements.)</a:t>
            </a:r>
          </a:p>
          <a:p>
            <a:pPr>
              <a:buNone/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• Vaccine hesitancy: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 Despite campaigns, misinformation and fear of side effects remain barriers to full immunization coverage.</a:t>
            </a:r>
          </a:p>
          <a:p>
            <a:pPr algn="ctr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(Overcoming this requires continuous, effective communication tailored to local communities).</a:t>
            </a:r>
          </a:p>
          <a:p>
            <a:pPr lvl="0">
              <a:buNone/>
            </a:pP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b="1" dirty="0">
                <a:latin typeface="Arial"/>
                <a:cs typeface="Arial"/>
              </a:rPr>
              <a:t> •</a:t>
            </a:r>
            <a:r>
              <a:rPr lang="en-US" sz="1800" b="1" dirty="0"/>
              <a:t>Data monitoring and feedback:</a:t>
            </a:r>
            <a:r>
              <a:rPr lang="en-US" sz="1800" dirty="0"/>
              <a:t> Continuous monitoring are vital for identifying coverage gaps and making necessary program corrections. </a:t>
            </a:r>
          </a:p>
          <a:p>
            <a:pPr lvl="0">
              <a:buNone/>
            </a:pPr>
            <a:endParaRPr lang="en-US" sz="1800" b="1" dirty="0">
              <a:latin typeface="Arial"/>
              <a:cs typeface="Arial"/>
            </a:endParaRPr>
          </a:p>
          <a:p>
            <a:pPr lvl="0">
              <a:buNone/>
            </a:pPr>
            <a:r>
              <a:rPr lang="en-US" sz="1800" b="1" dirty="0">
                <a:latin typeface="Arial"/>
                <a:cs typeface="Arial"/>
              </a:rPr>
              <a:t> </a:t>
            </a:r>
            <a:endParaRPr lang="en-US" sz="1800" dirty="0"/>
          </a:p>
          <a:p>
            <a:pPr lvl="0"/>
            <a:endParaRPr lang="en-US" sz="1800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C71305BFEEF2408588E926CE1342F5" ma:contentTypeVersion="15" ma:contentTypeDescription="Create a new document." ma:contentTypeScope="" ma:versionID="4863130b5eff1da727f7ba9d78d7ad38">
  <xsd:schema xmlns:xsd="http://www.w3.org/2001/XMLSchema" xmlns:xs="http://www.w3.org/2001/XMLSchema" xmlns:p="http://schemas.microsoft.com/office/2006/metadata/properties" xmlns:ns2="f8284bda-0bdf-41b4-a061-9f276904eda5" xmlns:ns3="3a2410e9-3b2e-4bec-8eba-d6c2e1f47a7c" targetNamespace="http://schemas.microsoft.com/office/2006/metadata/properties" ma:root="true" ma:fieldsID="9926bcf7dae49b1bc7496a8e2881e1d8" ns2:_="" ns3:_="">
    <xsd:import namespace="f8284bda-0bdf-41b4-a061-9f276904eda5"/>
    <xsd:import namespace="3a2410e9-3b2e-4bec-8eba-d6c2e1f47a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284bda-0bdf-41b4-a061-9f276904ed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1192f83-a120-400a-b530-37f4075123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2410e9-3b2e-4bec-8eba-d6c2e1f47a7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ded455e4-acdf-4057-8648-66d3d2b12063}" ma:internalName="TaxCatchAll" ma:showField="CatchAllData" ma:web="3a2410e9-3b2e-4bec-8eba-d6c2e1f47a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8284bda-0bdf-41b4-a061-9f276904eda5">
      <Terms xmlns="http://schemas.microsoft.com/office/infopath/2007/PartnerControls"/>
    </lcf76f155ced4ddcb4097134ff3c332f>
    <TaxCatchAll xmlns="3a2410e9-3b2e-4bec-8eba-d6c2e1f47a7c" xsi:nil="true"/>
  </documentManagement>
</p:properties>
</file>

<file path=customXml/itemProps1.xml><?xml version="1.0" encoding="utf-8"?>
<ds:datastoreItem xmlns:ds="http://schemas.openxmlformats.org/officeDocument/2006/customXml" ds:itemID="{E2138A64-FB79-4811-A846-13E54AB582B9}"/>
</file>

<file path=customXml/itemProps2.xml><?xml version="1.0" encoding="utf-8"?>
<ds:datastoreItem xmlns:ds="http://schemas.openxmlformats.org/officeDocument/2006/customXml" ds:itemID="{F937D6BB-2AAA-4C3B-8320-E574BA5CFF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F7D451-F2AC-45AA-8613-6371B176A351}">
  <ds:schemaRefs>
    <ds:schemaRef ds:uri="ef189404-3bda-45a7-a4c7-214f11ac3816"/>
    <ds:schemaRef ds:uri="http://purl.org/dc/terms/"/>
    <ds:schemaRef ds:uri="ff7bbc2e-6429-40c2-b36c-77d5284dd5eb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37649</TotalTime>
  <Words>542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Integrating Immunisation in Primary Health Care</vt:lpstr>
      <vt:lpstr>About VHAT</vt:lpstr>
      <vt:lpstr>Integration of  Immunization Program into Primary Healthcare system</vt:lpstr>
      <vt:lpstr> Contd…</vt:lpstr>
      <vt:lpstr>VHAT’s Collaboration with Govt</vt:lpstr>
      <vt:lpstr>Participating in Special Drive - Swasth Nari Sashakt Parivar</vt:lpstr>
      <vt:lpstr>CHALLENGES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Integrating Immunisation in Primary Health Care</dc:title>
  <dc:creator>user</dc:creator>
  <cp:lastModifiedBy>Poorni Sampath</cp:lastModifiedBy>
  <cp:revision>31</cp:revision>
  <dcterms:created xsi:type="dcterms:W3CDTF">2006-08-16T00:00:00Z</dcterms:created>
  <dcterms:modified xsi:type="dcterms:W3CDTF">2025-10-29T12:07:21Z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0x0101002DC71305BFEEF2408588E926CE1342F5</vt:lpwstr>
  </property>
</Properties>
</file>