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1" r:id="rId4"/>
    <p:sldId id="264" r:id="rId5"/>
    <p:sldId id="263" r:id="rId6"/>
    <p:sldId id="265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45" autoAdjust="0"/>
    <p:restoredTop sz="94660"/>
  </p:normalViewPr>
  <p:slideViewPr>
    <p:cSldViewPr snapToGrid="0">
      <p:cViewPr varScale="1">
        <p:scale>
          <a:sx n="59" d="100"/>
          <a:sy n="59" d="100"/>
        </p:scale>
        <p:origin x="7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D334A-26D3-128F-44F9-CFE771A25C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881903-D244-B93A-8CC0-B7792AA9CE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4014D0-6618-B095-E6F0-3CA328D7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7EDE-5655-48CA-BF78-69EFBA80E0A6}" type="datetimeFigureOut">
              <a:rPr lang="en-US" smtClean="0"/>
              <a:t>30/10/2025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DD910F-D4BD-FC3D-990B-4F3087407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3FA330-0212-41FB-7E67-62966EF6D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F525-5CB1-483C-80EE-67C79CB90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269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92CA0-FC7F-A67B-0319-2ACD069B1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851926-7CDF-F380-8122-ED5ED33DE1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0499A6-F988-A41B-B70F-709529859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7EDE-5655-48CA-BF78-69EFBA80E0A6}" type="datetimeFigureOut">
              <a:rPr lang="en-US" smtClean="0"/>
              <a:t>30/10/2025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24CED9-0CA4-FD63-F5A5-226413ACA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53C-0CCA-BA02-F75F-6251002BF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F525-5CB1-483C-80EE-67C79CB90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011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F1CEFA-18C2-47EC-8715-8BB928765D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B02743-783E-DA69-51B7-63B66CC532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532743-6871-DE37-57BB-41DF9707F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7EDE-5655-48CA-BF78-69EFBA80E0A6}" type="datetimeFigureOut">
              <a:rPr lang="en-US" smtClean="0"/>
              <a:t>30/10/2025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E80743-A6C8-1FCC-DCC8-3DD6848A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DF6F5C-B6CC-F645-3133-79B3E0CF4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F525-5CB1-483C-80EE-67C79CB90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619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D71D0-0BD5-0F87-1A17-DC7F5F779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C913D7-A263-67AD-1C1A-B1FFEBF6A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C672D6-FFD7-CF3F-E683-8CBE83298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7EDE-5655-48CA-BF78-69EFBA80E0A6}" type="datetimeFigureOut">
              <a:rPr lang="en-US" smtClean="0"/>
              <a:t>30/10/2025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CEB62-90C6-53BE-0228-8D37DCDEF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258E34-83C2-0F56-3273-210F3CEED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F525-5CB1-483C-80EE-67C79CB90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79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720E4-7935-0133-815E-67FAA0691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7E3A9E-324C-F643-EC68-C2580F45F8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B0E881-E273-807E-4AA0-DDC0F0F2F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7EDE-5655-48CA-BF78-69EFBA80E0A6}" type="datetimeFigureOut">
              <a:rPr lang="en-US" smtClean="0"/>
              <a:t>30/10/2025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5E557A-3322-CCB1-89A1-349F90213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8C187-1D20-6AAA-2E72-CD775518D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F525-5CB1-483C-80EE-67C79CB90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285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27397-5625-1C92-4043-7678F8536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47668-5308-2C1E-29C7-D402A49872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ED6FBD-E5CE-CF39-9E7D-E7CF2365B5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26DC4E-270A-5C1F-1EF2-863609CF7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7EDE-5655-48CA-BF78-69EFBA80E0A6}" type="datetimeFigureOut">
              <a:rPr lang="en-US" smtClean="0"/>
              <a:t>30/10/2025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5612EB-C88C-73D3-BFC4-F7E6A2A96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C66923-0B13-E2E5-4426-1E53A4C88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F525-5CB1-483C-80EE-67C79CB90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702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B00F7-778A-67F1-E091-4FF511C4B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DD8C10-E1DB-3B5A-2004-92FE13BA4A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355DB8-AE9B-112F-54E1-C40808602F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1258A2-0AC3-04D7-0ED0-C443F2CF99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263D5E-A77E-EEC8-5D20-82A3A37559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4BD1EC-694B-1899-8B24-59635C327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7EDE-5655-48CA-BF78-69EFBA80E0A6}" type="datetimeFigureOut">
              <a:rPr lang="en-US" smtClean="0"/>
              <a:t>30/10/2025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A9AD71-7275-4223-2EF5-BC6E39151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8FDB6C-4E87-D554-213B-AC83672B7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F525-5CB1-483C-80EE-67C79CB90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432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FE4F5-A86F-96FA-D33D-B9490658E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F421B9-40EB-D0FD-A91D-742321F17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7EDE-5655-48CA-BF78-69EFBA80E0A6}" type="datetimeFigureOut">
              <a:rPr lang="en-US" smtClean="0"/>
              <a:t>30/10/2025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98F9A8-3382-9F98-E5E7-0D0BAA36F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F34733-B016-167D-EBCC-5245EB85B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F525-5CB1-483C-80EE-67C79CB90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872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7CCA50-F858-BEB6-D135-A6B8FF747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7EDE-5655-48CA-BF78-69EFBA80E0A6}" type="datetimeFigureOut">
              <a:rPr lang="en-US" smtClean="0"/>
              <a:t>30/10/2025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374726-84DB-C790-23C6-40845E4B4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160390-086B-F47D-0658-CEF218061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F525-5CB1-483C-80EE-67C79CB90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247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2A1D2-FD57-7184-C442-19C493C72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1A5E5-9764-D571-4018-FC47F9EA3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86FFDA-B46C-C863-1196-801A83915A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0BF7FC-9890-0A0C-EB1B-50223A5BB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7EDE-5655-48CA-BF78-69EFBA80E0A6}" type="datetimeFigureOut">
              <a:rPr lang="en-US" smtClean="0"/>
              <a:t>30/10/2025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79DF51-C339-30B4-C676-BD9007021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743B4B-EB9F-488F-1D8E-707B63371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F525-5CB1-483C-80EE-67C79CB90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05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82670-C08B-B8CB-8708-FAC38FAEA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B5BC5F-ADE8-E51D-5572-B2B8C86507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50497E-BA9C-3CED-F252-3131F9ECFC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B94E9A-1763-297C-E835-CEE289EF4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C7EDE-5655-48CA-BF78-69EFBA80E0A6}" type="datetimeFigureOut">
              <a:rPr lang="en-US" smtClean="0"/>
              <a:t>30/10/2025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16BA63-C1C3-57A9-A036-2AA843FE9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D40D8D-0677-21CF-D0B8-E6791FFBA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AF525-5CB1-483C-80EE-67C79CB90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157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ECB0E5-CF9B-6AB2-EE4E-1A8FBBD7F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2E97C3-75F1-2238-3622-5421C9240D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4501A5-6AD4-03DF-399F-D723C19856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3C7EDE-5655-48CA-BF78-69EFBA80E0A6}" type="datetimeFigureOut">
              <a:rPr lang="en-US" smtClean="0"/>
              <a:t>30/10/2025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9C1502-0E98-C111-2C3E-E89AADDFA3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66A002-4339-1837-4EE5-44D00ED67F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EAF525-5CB1-483C-80EE-67C79CB90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945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3D09407-53BC-485E-B4CE-BC5E4FC4B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21DB988-49FC-4608-B0A2-E2F3A4019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D9B7D1-97C8-0345-BDF8-A1FA3550AB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0800000" flipV="1">
            <a:off x="-306" y="2256939"/>
            <a:ext cx="12191085" cy="925186"/>
          </a:xfrm>
        </p:spPr>
        <p:txBody>
          <a:bodyPr anchor="b"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Addressing Zero-dose Children and Marginalized Communities</a:t>
            </a:r>
            <a:b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Country’s Present Situation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60E67D-0738-9ECB-C937-BEE79B92DB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51562" y="3310225"/>
            <a:ext cx="5158602" cy="526996"/>
          </a:xfrm>
        </p:spPr>
        <p:txBody>
          <a:bodyPr anchor="ctr">
            <a:normAutofit/>
          </a:bodyPr>
          <a:lstStyle/>
          <a:p>
            <a:r>
              <a:rPr lang="en-US" b="1" kern="100" dirty="0">
                <a:solidFill>
                  <a:schemeClr val="tx2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Meeting on 30th October</a:t>
            </a:r>
            <a:endParaRPr lang="en-US" kern="100" dirty="0">
              <a:solidFill>
                <a:schemeClr val="tx2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9B930FD-8671-4C4C-ADCF-73AC1D0CD4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35B12C1-569C-4E37-AA33-7EF215F201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23E2660-7810-46F6-8752-187127C83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991DC45-0378-45B3-B325-FB8F98545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228F5BA-5150-4554-B7EA-93F371F3B1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Picture 4" descr="A person and person standing on a ladder&#10;&#10;AI-generated content may be incorrect.">
            <a:extLst>
              <a:ext uri="{FF2B5EF4-FFF2-40B4-BE49-F238E27FC236}">
                <a16:creationId xmlns:a16="http://schemas.microsoft.com/office/drawing/2014/main" id="{80CFAE75-D3A5-5C9D-D3C4-8B25FFCB4A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6" y="-20789"/>
            <a:ext cx="12192305" cy="1981249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383C2651-AE0C-4AE4-8725-E2F9414FE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CCE13265-B5D2-47B4-A199-E05F390D5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93EBD03-D832-462C-9304-7273698ED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D53D3E2-805E-40D2-964F-352BF6D476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7A9A916-A926-43E6-800F-432ABC3F2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Subtitle 2">
            <a:extLst>
              <a:ext uri="{FF2B5EF4-FFF2-40B4-BE49-F238E27FC236}">
                <a16:creationId xmlns:a16="http://schemas.microsoft.com/office/drawing/2014/main" id="{448B3B36-9695-AFE3-BDE8-5C59537FC18C}"/>
              </a:ext>
            </a:extLst>
          </p:cNvPr>
          <p:cNvSpPr txBox="1">
            <a:spLocks/>
          </p:cNvSpPr>
          <p:nvPr/>
        </p:nvSpPr>
        <p:spPr>
          <a:xfrm>
            <a:off x="2917370" y="5331628"/>
            <a:ext cx="6901543" cy="4504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tx2"/>
                </a:solidFill>
              </a:rPr>
              <a:t>Abu Yusuf Choudhury</a:t>
            </a:r>
          </a:p>
          <a:p>
            <a:r>
              <a:rPr lang="en-US" sz="3600" dirty="0">
                <a:solidFill>
                  <a:schemeClr val="tx2"/>
                </a:solidFill>
              </a:rPr>
              <a:t>Chairperson, BACHHI Bangladesh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13BF8ECD-CCF2-A6C1-EB3A-33022B7BEBF4}"/>
              </a:ext>
            </a:extLst>
          </p:cNvPr>
          <p:cNvSpPr txBox="1">
            <a:spLocks/>
          </p:cNvSpPr>
          <p:nvPr/>
        </p:nvSpPr>
        <p:spPr>
          <a:xfrm>
            <a:off x="3651562" y="4253364"/>
            <a:ext cx="5158602" cy="925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kern="100" dirty="0">
                <a:solidFill>
                  <a:schemeClr val="tx2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Presented by</a:t>
            </a:r>
            <a:endParaRPr lang="en-US" kern="100" dirty="0">
              <a:solidFill>
                <a:schemeClr val="tx2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412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9D5C2F-EAB9-7544-1382-D345402DA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1B3F957-1802-193C-EF81-64F81470F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BF42FCC-75E8-FB2B-D15A-B3070C3356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E9F14CD-9CC7-1ECB-61B5-9B9D50D05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F0CD335-A4B4-5759-A563-BCA2EBF9E7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45F71D7-BDE2-8B5B-4A4F-4E9A23FAD6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2EA14BBB-4CAF-3C1A-7589-B72BA04BC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4EC8274-7052-F312-7483-7C0E877E12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Picture 4" descr="A person and person standing on a ladder&#10;&#10;AI-generated content may be incorrect.">
            <a:extLst>
              <a:ext uri="{FF2B5EF4-FFF2-40B4-BE49-F238E27FC236}">
                <a16:creationId xmlns:a16="http://schemas.microsoft.com/office/drawing/2014/main" id="{0E0A7D58-B38D-DC72-9BDA-93CE662AAB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5" y="0"/>
            <a:ext cx="5562905" cy="903971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3CC0198E-4ADE-A013-8A8C-DEAB025E49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DC68EAF-E6D6-06FE-632C-BA0A17E8D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ECCA36D-DA80-A881-AD4F-23D09C2FFE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F7F718A2-22A0-703C-9055-C47CC39B9A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072B7AB8-E4BA-6662-2527-9167EB7626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Subtitle 2">
            <a:extLst>
              <a:ext uri="{FF2B5EF4-FFF2-40B4-BE49-F238E27FC236}">
                <a16:creationId xmlns:a16="http://schemas.microsoft.com/office/drawing/2014/main" id="{DFB84B27-EF8F-B466-C554-39A0BE980AF0}"/>
              </a:ext>
            </a:extLst>
          </p:cNvPr>
          <p:cNvSpPr txBox="1">
            <a:spLocks/>
          </p:cNvSpPr>
          <p:nvPr/>
        </p:nvSpPr>
        <p:spPr>
          <a:xfrm>
            <a:off x="332915" y="6102781"/>
            <a:ext cx="11765349" cy="4504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800" i="1" dirty="0">
                <a:solidFill>
                  <a:schemeClr val="bg2">
                    <a:lumMod val="75000"/>
                  </a:schemeClr>
                </a:solidFill>
              </a:rPr>
              <a:t>Presented by Abu Yusuf Choudhury</a:t>
            </a:r>
          </a:p>
          <a:p>
            <a:pPr algn="r"/>
            <a:r>
              <a:rPr lang="en-US" sz="1800" i="1" dirty="0">
                <a:solidFill>
                  <a:schemeClr val="bg2">
                    <a:lumMod val="75000"/>
                  </a:schemeClr>
                </a:solidFill>
              </a:rPr>
              <a:t>Chairperson, BACHHI Bangladesh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CF8B37F-3ABB-1325-D5CE-48C92C3C11E1}"/>
              </a:ext>
            </a:extLst>
          </p:cNvPr>
          <p:cNvSpPr txBox="1"/>
          <p:nvPr/>
        </p:nvSpPr>
        <p:spPr>
          <a:xfrm>
            <a:off x="598714" y="1147213"/>
            <a:ext cx="10994572" cy="47290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Addressing Zero-dose Children and Marginalized Communities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Country’s Present Situation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Focus</a:t>
            </a:r>
            <a:r>
              <a:rPr lang="en-US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ing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on </a:t>
            </a:r>
            <a:r>
              <a:rPr lang="en-US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Gavi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’s strategy 6.0 regarding equity in reaching zero-dose children and marginalized communities.</a:t>
            </a:r>
          </a:p>
          <a:p>
            <a:pPr marL="342900" marR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Bangladesh has a strong program for routine child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immunisation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with 82 % children fully immunized.</a:t>
            </a:r>
          </a:p>
          <a:p>
            <a:pPr marL="342900" marR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Yet, 400,000 (8.6%) children remain under-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immunised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and 70,000 (1.5%) children did not receive any vaccine at all (zero-dose children). These rates are higher in urban areas: UI-9.8 % and ZD-2.4%. Recent data show that the percentage of zero-dose children got an increasing trend.</a:t>
            </a:r>
          </a:p>
        </p:txBody>
      </p:sp>
    </p:spTree>
    <p:extLst>
      <p:ext uri="{BB962C8B-B14F-4D97-AF65-F5344CB8AC3E}">
        <p14:creationId xmlns:p14="http://schemas.microsoft.com/office/powerpoint/2010/main" val="513609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CD8CFB-35AA-2D5D-D07B-7B79ECEF78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545C52B-9093-FB1B-7162-65F6AE824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05DCD7-AF3D-551F-21D8-13E0BCF0F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E903C55-9728-E7CA-DB11-8FBD65ABC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9A858E3-BFC4-44A3-2B37-2F86B6C09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7978839-F2C5-1E8E-159F-11A64D8F40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10BF61-BA46-F8AD-E7B8-120D64B242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B8E5EC50-2608-705A-3D78-E1D6B07A98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Picture 4" descr="A person and person standing on a ladder&#10;&#10;AI-generated content may be incorrect.">
            <a:extLst>
              <a:ext uri="{FF2B5EF4-FFF2-40B4-BE49-F238E27FC236}">
                <a16:creationId xmlns:a16="http://schemas.microsoft.com/office/drawing/2014/main" id="{578261B4-5B7A-F213-3BCF-65AFA418A0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5" y="0"/>
            <a:ext cx="5562905" cy="903971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A5EA9CAF-D1F5-978C-D082-127024CB73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BA955F49-5FBC-7B3A-A523-4D0B8E7501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7915BE96-24A0-5DE7-139D-DAE125CB18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9574DC62-E1F1-CF10-3702-63E39131C3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D2DBBA32-ED2C-0C1E-4D54-FDB7F50E3D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Subtitle 2">
            <a:extLst>
              <a:ext uri="{FF2B5EF4-FFF2-40B4-BE49-F238E27FC236}">
                <a16:creationId xmlns:a16="http://schemas.microsoft.com/office/drawing/2014/main" id="{21DFA20E-70DA-2CB4-C1C2-761B59A03024}"/>
              </a:ext>
            </a:extLst>
          </p:cNvPr>
          <p:cNvSpPr txBox="1">
            <a:spLocks/>
          </p:cNvSpPr>
          <p:nvPr/>
        </p:nvSpPr>
        <p:spPr>
          <a:xfrm>
            <a:off x="332915" y="6182328"/>
            <a:ext cx="11765349" cy="4504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800" i="1" dirty="0">
                <a:solidFill>
                  <a:schemeClr val="bg2">
                    <a:lumMod val="75000"/>
                  </a:schemeClr>
                </a:solidFill>
              </a:rPr>
              <a:t>Presented by </a:t>
            </a:r>
            <a:r>
              <a:rPr lang="en-US" sz="1800" dirty="0">
                <a:solidFill>
                  <a:schemeClr val="bg2">
                    <a:lumMod val="75000"/>
                  </a:schemeClr>
                </a:solidFill>
              </a:rPr>
              <a:t>Abu Yusuf Choudhury</a:t>
            </a:r>
          </a:p>
          <a:p>
            <a:pPr algn="r"/>
            <a:r>
              <a:rPr lang="en-US" sz="1800" dirty="0">
                <a:solidFill>
                  <a:schemeClr val="bg2">
                    <a:lumMod val="75000"/>
                  </a:schemeClr>
                </a:solidFill>
              </a:rPr>
              <a:t>Chairperson, BACHHI Bangladesh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2194195-FCD3-62F3-10D9-7A0DCD91C3FF}"/>
              </a:ext>
            </a:extLst>
          </p:cNvPr>
          <p:cNvSpPr txBox="1"/>
          <p:nvPr/>
        </p:nvSpPr>
        <p:spPr>
          <a:xfrm>
            <a:off x="908804" y="1252274"/>
            <a:ext cx="10374086" cy="47325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CSOs Involvement in Child Immunization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Urban child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immunisation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program is managed by the local government under its urban primary health care program with participation of CSOs.</a:t>
            </a:r>
          </a:p>
          <a:p>
            <a:pPr marL="342900" marR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 the urban areas, the zero-dose children are concentrated in slums. The main reason is mothers go out for work for their livelihood. Lack of awareness and misconception also contribute. CSOs/CBOs can address this problem if the related expenses are met.</a:t>
            </a:r>
          </a:p>
          <a:p>
            <a:pPr marL="342900" marR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 the rural areas, child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immunisation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program is managed by the government health workers holding satellite clinics at the community level. Where there are CSOs, they take part in mobilizing the community for child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immunisation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marR="0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 the rural areas, the zero-dose children are concentrated in the hard to reach areas. They remain largely unreached. There are scopes for CSOs/CBOs to identify, motivate and escort the mothers to vaccination center/upazila if the related expenses are reimbursed.</a:t>
            </a:r>
          </a:p>
        </p:txBody>
      </p:sp>
    </p:spTree>
    <p:extLst>
      <p:ext uri="{BB962C8B-B14F-4D97-AF65-F5344CB8AC3E}">
        <p14:creationId xmlns:p14="http://schemas.microsoft.com/office/powerpoint/2010/main" val="3223929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4B0F94-43B4-5669-1FEF-4E4CA71557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253AF8B-3370-86BF-D2DA-7B8F72B5E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15CB6F7-B7D5-5322-FA8A-F7A516B699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BE4E228-3373-ACAD-D0C4-0B67E5146C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6A7DB62-1D30-06A2-0A59-50EDDCCA68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2A2F044-89ED-C8DD-F322-2069FA4A56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BF8C8947-22C3-F321-EEDD-BAC4A614A9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6ED3724A-1C78-2D97-9D6E-ABB3CD33EA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Picture 4" descr="A person and person standing on a ladder&#10;&#10;AI-generated content may be incorrect.">
            <a:extLst>
              <a:ext uri="{FF2B5EF4-FFF2-40B4-BE49-F238E27FC236}">
                <a16:creationId xmlns:a16="http://schemas.microsoft.com/office/drawing/2014/main" id="{87CB2847-08CF-6F6D-A31F-B70A659FBE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5" y="0"/>
            <a:ext cx="5562905" cy="903971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AAFCA6CE-CE45-6479-D5F5-440A1AE59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C304189-F20D-ED0A-A819-36F4CE98BB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8960AC36-C75C-700E-A36A-A436C6B57A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B703E0A6-634A-BEB3-A898-8D612F8A59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01E1279B-9C77-B213-A9AE-4D87DB3EB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Subtitle 2">
            <a:extLst>
              <a:ext uri="{FF2B5EF4-FFF2-40B4-BE49-F238E27FC236}">
                <a16:creationId xmlns:a16="http://schemas.microsoft.com/office/drawing/2014/main" id="{9F56A101-A16D-6DB9-CBF0-C6BFCAB7BAE0}"/>
              </a:ext>
            </a:extLst>
          </p:cNvPr>
          <p:cNvSpPr txBox="1">
            <a:spLocks/>
          </p:cNvSpPr>
          <p:nvPr/>
        </p:nvSpPr>
        <p:spPr>
          <a:xfrm>
            <a:off x="332915" y="6182328"/>
            <a:ext cx="11765349" cy="4504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800" i="1" dirty="0">
                <a:solidFill>
                  <a:schemeClr val="bg2">
                    <a:lumMod val="75000"/>
                  </a:schemeClr>
                </a:solidFill>
              </a:rPr>
              <a:t>Presented by </a:t>
            </a:r>
            <a:r>
              <a:rPr lang="en-US" sz="1800" dirty="0">
                <a:solidFill>
                  <a:schemeClr val="bg2">
                    <a:lumMod val="75000"/>
                  </a:schemeClr>
                </a:solidFill>
              </a:rPr>
              <a:t>Abu Yusuf Choudhury</a:t>
            </a:r>
          </a:p>
          <a:p>
            <a:pPr algn="r"/>
            <a:r>
              <a:rPr lang="en-US" sz="1800" dirty="0">
                <a:solidFill>
                  <a:schemeClr val="bg2">
                    <a:lumMod val="75000"/>
                  </a:schemeClr>
                </a:solidFill>
              </a:rPr>
              <a:t>Chairperson, BACHHI Bangladesh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2C248AC-5B36-4302-DFEB-F82766B40D69}"/>
              </a:ext>
            </a:extLst>
          </p:cNvPr>
          <p:cNvSpPr txBox="1"/>
          <p:nvPr/>
        </p:nvSpPr>
        <p:spPr>
          <a:xfrm>
            <a:off x="946903" y="1456351"/>
            <a:ext cx="10537372" cy="4406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Lack of Coverage of Marginalized Communities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second component of equity of child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immunisation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is to cover marginalized communities which include:</a:t>
            </a: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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Indigenous and ethnic minorities.</a:t>
            </a:r>
            <a:b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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People living in char, haor, or hilly areas who are isolated from services.</a:t>
            </a:r>
            <a:b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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People displaced by climate change, natural disasters, or river erosion.</a:t>
            </a:r>
            <a:b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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Refugee Communities, Tea plantation workers, Sex workers,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Bedes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and Dalits/ Harijans.</a:t>
            </a: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These communities are isolated from health services and are hardly covered by child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immunisation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program.</a:t>
            </a:r>
            <a:b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However, brothel-based SWs are largely covered with the initiative of my organization, PIACT, Bangladesh.</a:t>
            </a:r>
          </a:p>
        </p:txBody>
      </p:sp>
    </p:spTree>
    <p:extLst>
      <p:ext uri="{BB962C8B-B14F-4D97-AF65-F5344CB8AC3E}">
        <p14:creationId xmlns:p14="http://schemas.microsoft.com/office/powerpoint/2010/main" val="2161921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7A3906-03ED-5937-C517-6283D5EBE3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3C82CB7-7300-620E-EF35-21983595ED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66B421-65C8-9B1F-AA49-92BC774906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280EBA5-0A17-CEFE-0D7A-85DE7A711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E688E26-B53F-4CDA-569B-60283C1853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2C72BA-CAD5-0851-E418-92A0C1663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843AB8A-EFD0-52A4-19E8-01F43A68F9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424CCB2-B98A-2A14-FEB3-934C71890B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Picture 4" descr="A person and person standing on a ladder&#10;&#10;AI-generated content may be incorrect.">
            <a:extLst>
              <a:ext uri="{FF2B5EF4-FFF2-40B4-BE49-F238E27FC236}">
                <a16:creationId xmlns:a16="http://schemas.microsoft.com/office/drawing/2014/main" id="{C2769C70-02F7-3FF8-0313-949B344C80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5" y="0"/>
            <a:ext cx="5562905" cy="903971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7A82EA72-A6CD-CFCC-B703-7BECD845B2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92661CEA-1B6C-622F-C851-AC1E049B48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6FD6C90-5BC1-6AE2-E318-782D0B80E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4B583B38-03E0-82F4-0314-EACD280D8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AFA3BFE3-1A22-B3E8-2834-7897F071DD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Subtitle 2">
            <a:extLst>
              <a:ext uri="{FF2B5EF4-FFF2-40B4-BE49-F238E27FC236}">
                <a16:creationId xmlns:a16="http://schemas.microsoft.com/office/drawing/2014/main" id="{7E57BFC5-4EFD-E64F-BE0A-670EC0B4F672}"/>
              </a:ext>
            </a:extLst>
          </p:cNvPr>
          <p:cNvSpPr txBox="1">
            <a:spLocks/>
          </p:cNvSpPr>
          <p:nvPr/>
        </p:nvSpPr>
        <p:spPr>
          <a:xfrm>
            <a:off x="332915" y="6182328"/>
            <a:ext cx="11765349" cy="4504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800" i="1" dirty="0">
                <a:solidFill>
                  <a:schemeClr val="bg2">
                    <a:lumMod val="75000"/>
                  </a:schemeClr>
                </a:solidFill>
              </a:rPr>
              <a:t>Presented by </a:t>
            </a:r>
            <a:r>
              <a:rPr lang="en-US" sz="1800" dirty="0">
                <a:solidFill>
                  <a:schemeClr val="bg2">
                    <a:lumMod val="75000"/>
                  </a:schemeClr>
                </a:solidFill>
              </a:rPr>
              <a:t>Abu Yusuf Choudhury</a:t>
            </a:r>
          </a:p>
          <a:p>
            <a:pPr algn="r"/>
            <a:r>
              <a:rPr lang="en-US" sz="1800" dirty="0">
                <a:solidFill>
                  <a:schemeClr val="bg2">
                    <a:lumMod val="75000"/>
                  </a:schemeClr>
                </a:solidFill>
              </a:rPr>
              <a:t>Chairperson, BACHHI Bangladesh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32F0A40-B6D6-D640-CB92-AABD64B5D822}"/>
              </a:ext>
            </a:extLst>
          </p:cNvPr>
          <p:cNvSpPr txBox="1"/>
          <p:nvPr/>
        </p:nvSpPr>
        <p:spPr>
          <a:xfrm>
            <a:off x="685801" y="1151276"/>
            <a:ext cx="10853056" cy="46653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Innovation of Approaches for Reaching the ZD Children</a:t>
            </a:r>
            <a:endParaRPr lang="en-US" sz="2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 order to address zero-dose children in the slums in a sustainable manner, the slums/sub-slums’ community leaders/influential, youth clubs and organized men/women groups may be involved and their capacity may be enhanced to identify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unimmunised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children in their areas and inform the concerned CSOs/CBOs</a:t>
            </a:r>
            <a:r>
              <a:rPr lang="en-US" sz="20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Such approaches may be experimented in some slums/sub-slums to take effective initiatives/programs to cover the zero-dose children in the slums.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 order to address the equity issue of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gavi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6.0 strategy, a qualitative study may be conducted on the challenges and possible solutions to problems of child immunization coverage in the marginalized communities. Accordingly, strategy may be developed to ensure full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immunisation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coverage of children in the marginalized communities with sustainable involvement of CSOs.</a:t>
            </a:r>
          </a:p>
        </p:txBody>
      </p:sp>
    </p:spTree>
    <p:extLst>
      <p:ext uri="{BB962C8B-B14F-4D97-AF65-F5344CB8AC3E}">
        <p14:creationId xmlns:p14="http://schemas.microsoft.com/office/powerpoint/2010/main" val="1605633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DDE8DE-E46C-172A-1CDF-437653741C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4580B40-3EA8-5EC2-F643-AC8E813DD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15F8C5-4ED2-581B-4622-534E59EE95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0388D18-5FF4-229F-BBC1-E80F292C15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4C90033-C2C5-5E7E-231B-51EDBAA19D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D3C1E75-78EB-87ED-9E9E-365AC7CB8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D3C3D5B-D841-EC18-3E8F-45327B5598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97165AB-9A37-86A9-1884-D5A1BC591F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Picture 4" descr="A person and person standing on a ladder&#10;&#10;AI-generated content may be incorrect.">
            <a:extLst>
              <a:ext uri="{FF2B5EF4-FFF2-40B4-BE49-F238E27FC236}">
                <a16:creationId xmlns:a16="http://schemas.microsoft.com/office/drawing/2014/main" id="{C259A278-7A91-633A-283E-E4BBE207AB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5" y="0"/>
            <a:ext cx="5562905" cy="903971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874ED5B1-F9D1-F97C-F558-0913E3AA04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2AAE192-6C7A-C287-706B-530ABC48E7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382F076-724A-3A05-B727-FADF5D85DE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83A0B96A-A830-BA76-96BC-B8F49C2103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E7CF3A35-2113-C6E7-23CA-1626022168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A8D3F58-E1D2-CEFA-8671-C21ED3066031}"/>
              </a:ext>
            </a:extLst>
          </p:cNvPr>
          <p:cNvSpPr txBox="1"/>
          <p:nvPr/>
        </p:nvSpPr>
        <p:spPr>
          <a:xfrm>
            <a:off x="3608461" y="2423673"/>
            <a:ext cx="4974771" cy="12700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7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Thank you!</a:t>
            </a:r>
            <a:endParaRPr lang="en-US" sz="7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590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C71305BFEEF2408588E926CE1342F5" ma:contentTypeVersion="15" ma:contentTypeDescription="Create a new document." ma:contentTypeScope="" ma:versionID="4863130b5eff1da727f7ba9d78d7ad38">
  <xsd:schema xmlns:xsd="http://www.w3.org/2001/XMLSchema" xmlns:xs="http://www.w3.org/2001/XMLSchema" xmlns:p="http://schemas.microsoft.com/office/2006/metadata/properties" xmlns:ns2="f8284bda-0bdf-41b4-a061-9f276904eda5" xmlns:ns3="3a2410e9-3b2e-4bec-8eba-d6c2e1f47a7c" targetNamespace="http://schemas.microsoft.com/office/2006/metadata/properties" ma:root="true" ma:fieldsID="9926bcf7dae49b1bc7496a8e2881e1d8" ns2:_="" ns3:_="">
    <xsd:import namespace="f8284bda-0bdf-41b4-a061-9f276904eda5"/>
    <xsd:import namespace="3a2410e9-3b2e-4bec-8eba-d6c2e1f47a7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284bda-0bdf-41b4-a061-9f276904ed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1192f83-a120-400a-b530-37f4075123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2410e9-3b2e-4bec-8eba-d6c2e1f47a7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ded455e4-acdf-4057-8648-66d3d2b12063}" ma:internalName="TaxCatchAll" ma:showField="CatchAllData" ma:web="3a2410e9-3b2e-4bec-8eba-d6c2e1f47a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8284bda-0bdf-41b4-a061-9f276904eda5">
      <Terms xmlns="http://schemas.microsoft.com/office/infopath/2007/PartnerControls"/>
    </lcf76f155ced4ddcb4097134ff3c332f>
    <TaxCatchAll xmlns="3a2410e9-3b2e-4bec-8eba-d6c2e1f47a7c" xsi:nil="true"/>
  </documentManagement>
</p:properties>
</file>

<file path=customXml/itemProps1.xml><?xml version="1.0" encoding="utf-8"?>
<ds:datastoreItem xmlns:ds="http://schemas.openxmlformats.org/officeDocument/2006/customXml" ds:itemID="{86947FC7-CECE-43A4-8726-E61A2BF60B6A}"/>
</file>

<file path=customXml/itemProps2.xml><?xml version="1.0" encoding="utf-8"?>
<ds:datastoreItem xmlns:ds="http://schemas.openxmlformats.org/officeDocument/2006/customXml" ds:itemID="{3670D083-9AF8-4EF0-A793-9CE2198EA5E9}"/>
</file>

<file path=customXml/itemProps3.xml><?xml version="1.0" encoding="utf-8"?>
<ds:datastoreItem xmlns:ds="http://schemas.openxmlformats.org/officeDocument/2006/customXml" ds:itemID="{BC6C1238-9C6E-4ACD-81C1-D39B35826918}"/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579</Words>
  <Application>Microsoft Office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Addressing Zero-dose Children and Marginalized Communities Country’s Present Situation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Mehnaz Rafat</dc:creator>
  <cp:lastModifiedBy>Mehnaz Rafat</cp:lastModifiedBy>
  <cp:revision>4</cp:revision>
  <cp:lastPrinted>2025-10-30T02:48:30Z</cp:lastPrinted>
  <dcterms:created xsi:type="dcterms:W3CDTF">2025-10-30T02:15:53Z</dcterms:created>
  <dcterms:modified xsi:type="dcterms:W3CDTF">2025-10-30T03:13:39Z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0x0101002DC71305BFEEF2408588E926CE1342F5</vt:lpwstr>
  </property>
</Properties>
</file>