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742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88AA-F41D-D30C-8723-8B0CF678C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662D8-79A2-3223-1756-5F5A256D5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8312-297E-26A2-C11D-577EF8283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7E48D-A4AF-2ACD-8EAF-4569F4E7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738DF-AE44-ACA2-E16C-0E8B2ED2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9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0EAF-DC2C-A2BE-D5B6-A678BA6D7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F841D5-CE8B-8E45-78E5-09A5DAC9F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F3600-5489-A532-AAF1-12A3B76B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A3A21-EA30-A307-C002-74E58C36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A4A84-DB29-2B28-EAD2-E172BF20B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5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EDED5D-DFAC-40AF-28B5-528BAA5C59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1A506-D39F-9BBA-959B-33520ADF1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DE4F9-E147-61BD-5858-73A5C8BD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EDFC1-E3DC-179A-D856-34FF7E6E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6B7CD-2CC4-2E9F-6824-71B94AB5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97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B948F206-DEEB-5B40-8BA7-143941F2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134" y="315206"/>
            <a:ext cx="10376848" cy="592778"/>
          </a:xfrm>
          <a:prstGeom prst="rect">
            <a:avLst/>
          </a:prstGeom>
        </p:spPr>
        <p:txBody>
          <a:bodyPr vert="horz" lIns="91440" tIns="91440" rIns="91440" bIns="91440" rtlCol="0" anchor="t">
            <a:noAutofit/>
          </a:bodyPr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0C5F5C0-30E8-EF40-92DE-494A99ADBAE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31134" y="1304926"/>
            <a:ext cx="11144930" cy="4608511"/>
          </a:xfrm>
        </p:spPr>
        <p:txBody>
          <a:bodyPr lIns="91440" tIns="91440" rIns="91440" bIns="91440" numCol="1" spcCol="180000">
            <a:noAutofit/>
          </a:bodyPr>
          <a:lstStyle>
            <a:lvl1pPr marL="0" indent="0">
              <a:buClr>
                <a:schemeClr val="bg2"/>
              </a:buClr>
              <a:buFont typeface="Arial" panose="020B0604020202020204" pitchFamily="34" charset="0"/>
              <a:buNone/>
              <a:defRPr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88796DB6-82EE-924E-8976-7DE150CB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5938" y="6353142"/>
            <a:ext cx="261630" cy="136526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fld id="{AB746B08-255A-2748-8A21-40BE94A17FD1}" type="slidenum">
              <a:rPr lang="en-GB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GB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Picture 1" descr="A blue and green logo&#10;&#10;Description automatically generated">
            <a:extLst>
              <a:ext uri="{FF2B5EF4-FFF2-40B4-BE49-F238E27FC236}">
                <a16:creationId xmlns:a16="http://schemas.microsoft.com/office/drawing/2014/main" id="{3F2F1942-EA6E-BB51-9317-965232153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353" y="65667"/>
            <a:ext cx="910101" cy="545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44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F604E-4DF9-CADC-ECF0-F52817DB3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08ADB-C1DF-CC36-F9DB-49B725378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8A64-776F-8C74-A7D3-CDE24B66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3E007-4B8D-6FC9-56A9-D8AB748B0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10C3D-8AB0-C90A-C605-EE26B0A4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2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7E66-52A7-A188-2417-0E44474A7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A8D59-BC16-4F80-B0D8-C4733E790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E9E7-DB89-0CFA-A221-6A2E2BCF3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1A4E7-6242-FEE4-0696-BEA942BF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EEA49-F11C-C774-84BD-C1FC54EE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5ECA-84AE-9BB6-D713-8C531BD24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1CA4-5DFB-80F8-F30B-B5A97381A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10E40-DE8C-1A9D-F9CA-EA6DA60B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BCF5A-3737-698E-23A6-6875E0016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60D4F-566F-9A76-9699-585FCBD5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BE5CE-EE59-5AFA-F1B6-FA9A28B0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2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4DF46-0EDC-67A8-AE68-C2BE9409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3B89B-3AB5-ABC8-B24F-AB5757A5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CE22A-5BA1-ED11-7222-00D3F2625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86F319-3F71-076D-85E3-DB13446C7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46CDC-0BA6-C6F9-8FB3-70E730271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99266A-DA7E-717D-EFBE-FA3AAACF3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6BE545-59B7-3F87-4691-2A97F119A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78845F-AD70-C486-575D-6C28E492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3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6834-B7BA-459F-7ED3-C6D8E4026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C91937-85C3-BA45-7B71-D38F675FB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6C517-4AFC-3175-66AA-99F74739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47D82-E16F-0A66-77DD-776F40864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5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5C3C3A-5876-66E1-CEEE-39A5D2B9C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665B24-219D-AF35-B921-3B8B5CC3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20CEA-688E-70BC-9697-71526170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0D504-92CB-7499-DDF1-1F7C733D9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7FF61-7E7D-F422-933B-3BEFD9092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8A9D4-FDCD-AC44-C00F-F05895917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D6BD5-D7BB-199A-8E90-03D253C35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81B18-D133-C85A-7157-2CEC5C8ED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7D1F3-E47F-32E8-F112-ED0E8C38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3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C453-77CF-BB96-BBDB-BF7E5E04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CD83CE-AD33-8EF7-7705-C7C6CDE12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66F12-1110-B607-D9ED-8C24D113A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BF4ED-B2CD-B2AA-9DFB-00251DE9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51B5A-0423-E765-BCBF-C90CF4F5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1DE9A-53AE-C92C-279D-60E80F82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2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00817-3FF1-D0B0-BFF9-140605890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24AED-708B-7D6B-838B-2A74767D1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AAD04-0337-611C-38CF-636960EB3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23C8A8-8F96-4750-852C-400D32D61CCE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309A9-8258-FF9A-2970-4745818A4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4F689-3B64-187B-B4D7-B8EB62393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F9585-5651-4236-BBA8-8C2489FA8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03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microsoft.com/office/2007/relationships/hdphoto" Target="../media/hdphoto1.wdp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C9BD8-D3EE-7719-260D-3E603A1E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69174-E032-C999-58D4-031A0C97483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ED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defTabSz="914446"/>
            <a:endParaRPr lang="en-GB" sz="1200" err="1">
              <a:solidFill>
                <a:schemeClr val="tx1"/>
              </a:solidFill>
              <a:latin typeface="Apto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B5FCFB5-1228-981B-A0E2-64B3644E2351}"/>
              </a:ext>
            </a:extLst>
          </p:cNvPr>
          <p:cNvGrpSpPr/>
          <p:nvPr/>
        </p:nvGrpSpPr>
        <p:grpSpPr>
          <a:xfrm>
            <a:off x="3553014" y="5165221"/>
            <a:ext cx="5474553" cy="1610518"/>
            <a:chOff x="4073845" y="5324781"/>
            <a:chExt cx="5474550" cy="1610516"/>
          </a:xfrm>
        </p:grpSpPr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C7FA60A7-8E4D-1415-F8A8-1E8B83C502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47393" y="6228270"/>
              <a:ext cx="338991" cy="338991"/>
            </a:xfrm>
            <a:prstGeom prst="rect">
              <a:avLst/>
            </a:prstGeom>
          </p:spPr>
        </p:pic>
        <p:pic>
          <p:nvPicPr>
            <p:cNvPr id="127" name="Graphic 126" descr="Woman with baby with solid fill">
              <a:extLst>
                <a:ext uri="{FF2B5EF4-FFF2-40B4-BE49-F238E27FC236}">
                  <a16:creationId xmlns:a16="http://schemas.microsoft.com/office/drawing/2014/main" id="{4EBBAE50-1C42-656B-03E4-83816193F0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116149" y="5464673"/>
              <a:ext cx="601481" cy="601481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49F1138-014C-6708-0C92-B0C7EBA48614}"/>
                </a:ext>
              </a:extLst>
            </p:cNvPr>
            <p:cNvSpPr/>
            <p:nvPr/>
          </p:nvSpPr>
          <p:spPr>
            <a:xfrm>
              <a:off x="4073845" y="5324781"/>
              <a:ext cx="4681637" cy="845177"/>
            </a:xfrm>
            <a:prstGeom prst="rect">
              <a:avLst/>
            </a:prstGeom>
            <a:noFill/>
            <a:ln w="38100"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40080" tIns="91440" bIns="91440" rtlCol="0" anchor="t" anchorCtr="0"/>
            <a:lstStyle/>
            <a:p>
              <a:pPr defTabSz="914446"/>
              <a:r>
                <a:rPr lang="en-GB" b="1">
                  <a:solidFill>
                    <a:schemeClr val="tx1"/>
                  </a:solidFill>
                  <a:latin typeface="Aptos"/>
                </a:rPr>
                <a:t>Communities and families</a:t>
              </a:r>
            </a:p>
            <a:p>
              <a:pPr defTabSz="914446"/>
              <a:r>
                <a:rPr lang="en-GB" sz="1400">
                  <a:solidFill>
                    <a:schemeClr val="tx1"/>
                  </a:solidFill>
                  <a:latin typeface="Aptos"/>
                </a:rPr>
                <a:t>Community histories, sociodemographic factors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2D005E-D55E-4F9F-7E6D-6ABF0AB371DF}"/>
                </a:ext>
              </a:extLst>
            </p:cNvPr>
            <p:cNvSpPr/>
            <p:nvPr/>
          </p:nvSpPr>
          <p:spPr>
            <a:xfrm>
              <a:off x="4073845" y="6090120"/>
              <a:ext cx="5474550" cy="845177"/>
            </a:xfrm>
            <a:prstGeom prst="rect">
              <a:avLst/>
            </a:prstGeom>
            <a:noFill/>
            <a:ln w="38100"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40080" tIns="91440" bIns="91440" rtlCol="0" anchor="t" anchorCtr="0"/>
            <a:lstStyle/>
            <a:p>
              <a:pPr defTabSz="914446"/>
              <a:r>
                <a:rPr lang="en-GB" b="1">
                  <a:solidFill>
                    <a:schemeClr val="tx1"/>
                  </a:solidFill>
                  <a:latin typeface="Aptos"/>
                </a:rPr>
                <a:t>Context</a:t>
              </a:r>
            </a:p>
            <a:p>
              <a:pPr defTabSz="914446"/>
              <a:r>
                <a:rPr lang="en-GB" sz="1400">
                  <a:solidFill>
                    <a:schemeClr val="tx1"/>
                  </a:solidFill>
                  <a:latin typeface="Aptos"/>
                </a:rPr>
                <a:t>Fragility, conflict, insecurity, crisis, climate</a:t>
              </a:r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3CAC7523-158B-8326-9301-EF1D350549C6}"/>
              </a:ext>
            </a:extLst>
          </p:cNvPr>
          <p:cNvSpPr txBox="1"/>
          <p:nvPr/>
        </p:nvSpPr>
        <p:spPr>
          <a:xfrm>
            <a:off x="9027562" y="2470644"/>
            <a:ext cx="459768" cy="363544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defTabSz="914446"/>
            <a:endParaRPr lang="en-GB" sz="1200" err="1">
              <a:latin typeface="Apto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E32AAAC-4279-5924-6528-76820E0F7512}"/>
              </a:ext>
            </a:extLst>
          </p:cNvPr>
          <p:cNvGrpSpPr/>
          <p:nvPr/>
        </p:nvGrpSpPr>
        <p:grpSpPr>
          <a:xfrm>
            <a:off x="628104" y="731666"/>
            <a:ext cx="5474550" cy="4310341"/>
            <a:chOff x="5994012" y="509084"/>
            <a:chExt cx="5474550" cy="431034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840D3D3-C0F8-A116-EC2E-E9D5B5ED042A}"/>
                </a:ext>
              </a:extLst>
            </p:cNvPr>
            <p:cNvGrpSpPr/>
            <p:nvPr/>
          </p:nvGrpSpPr>
          <p:grpSpPr>
            <a:xfrm>
              <a:off x="5994012" y="509084"/>
              <a:ext cx="5474550" cy="4310341"/>
              <a:chOff x="6522961" y="1671815"/>
              <a:chExt cx="4642338" cy="4310341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350B049-5869-63C4-C69D-315953A8C245}"/>
                  </a:ext>
                </a:extLst>
              </p:cNvPr>
              <p:cNvSpPr/>
              <p:nvPr/>
            </p:nvSpPr>
            <p:spPr>
              <a:xfrm>
                <a:off x="6522961" y="1671815"/>
                <a:ext cx="4642338" cy="657838"/>
              </a:xfrm>
              <a:prstGeom prst="rect">
                <a:avLst/>
              </a:prstGeom>
              <a:solidFill>
                <a:srgbClr val="A87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>
                    <a:solidFill>
                      <a:schemeClr val="tx1"/>
                    </a:solidFill>
                    <a:latin typeface="Aptos"/>
                  </a:rPr>
                  <a:t>Global health system</a:t>
                </a:r>
              </a:p>
              <a:p>
                <a:pPr defTabSz="914446"/>
                <a:r>
                  <a:rPr lang="en-GB" sz="1400">
                    <a:solidFill>
                      <a:schemeClr val="tx1"/>
                    </a:solidFill>
                    <a:latin typeface="Aptos"/>
                  </a:rPr>
                  <a:t>Gavi Secretariat, Alliance Partners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AE0BAB-C807-3E6F-81AA-119EE2567314}"/>
                  </a:ext>
                </a:extLst>
              </p:cNvPr>
              <p:cNvSpPr/>
              <p:nvPr/>
            </p:nvSpPr>
            <p:spPr>
              <a:xfrm>
                <a:off x="6522961" y="2381917"/>
                <a:ext cx="4642338" cy="657838"/>
              </a:xfrm>
              <a:prstGeom prst="rect">
                <a:avLst/>
              </a:prstGeom>
              <a:solidFill>
                <a:srgbClr val="C7924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>
                    <a:solidFill>
                      <a:schemeClr val="tx1"/>
                    </a:solidFill>
                    <a:latin typeface="Aptos"/>
                  </a:rPr>
                  <a:t>Regional health authorities</a:t>
                </a:r>
              </a:p>
              <a:p>
                <a:pPr defTabSz="914446"/>
                <a:r>
                  <a:rPr lang="en-GB" sz="1400">
                    <a:solidFill>
                      <a:schemeClr val="tx1"/>
                    </a:solidFill>
                    <a:latin typeface="Aptos"/>
                  </a:rPr>
                  <a:t>WHO Afro, Africa CDC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F4BEF70-D048-4CBB-0BF1-E04DE177183B}"/>
                  </a:ext>
                </a:extLst>
              </p:cNvPr>
              <p:cNvSpPr/>
              <p:nvPr/>
            </p:nvSpPr>
            <p:spPr>
              <a:xfrm>
                <a:off x="6522961" y="3092019"/>
                <a:ext cx="4642338" cy="657838"/>
              </a:xfrm>
              <a:prstGeom prst="rect">
                <a:avLst/>
              </a:prstGeom>
              <a:solidFill>
                <a:srgbClr val="D2A86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 dirty="0">
                    <a:solidFill>
                      <a:schemeClr val="tx1"/>
                    </a:solidFill>
                    <a:latin typeface="Aptos"/>
                  </a:rPr>
                  <a:t>National government</a:t>
                </a:r>
              </a:p>
              <a:p>
                <a:pPr defTabSz="914446"/>
                <a:r>
                  <a:rPr lang="en-GB" sz="1400" dirty="0">
                    <a:solidFill>
                      <a:schemeClr val="tx1"/>
                    </a:solidFill>
                    <a:latin typeface="Aptos"/>
                  </a:rPr>
                  <a:t>National priorities, influences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54003F0-9CDF-A198-7A28-296E98CB28D4}"/>
                  </a:ext>
                </a:extLst>
              </p:cNvPr>
              <p:cNvSpPr/>
              <p:nvPr/>
            </p:nvSpPr>
            <p:spPr>
              <a:xfrm>
                <a:off x="6522961" y="3802121"/>
                <a:ext cx="4642338" cy="657838"/>
              </a:xfrm>
              <a:prstGeom prst="rect">
                <a:avLst/>
              </a:prstGeom>
              <a:solidFill>
                <a:srgbClr val="DDBE9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>
                    <a:solidFill>
                      <a:schemeClr val="tx1"/>
                    </a:solidFill>
                    <a:latin typeface="Aptos"/>
                  </a:rPr>
                  <a:t>National Ministry of Health</a:t>
                </a:r>
              </a:p>
              <a:p>
                <a:pPr defTabSz="914446"/>
                <a:r>
                  <a:rPr lang="en-GB" sz="1400">
                    <a:solidFill>
                      <a:schemeClr val="tx1"/>
                    </a:solidFill>
                    <a:latin typeface="Aptos"/>
                  </a:rPr>
                  <a:t>National policies, processes, resources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433564D-5BA7-155F-9D97-A8A8C69C80B8}"/>
                  </a:ext>
                </a:extLst>
              </p:cNvPr>
              <p:cNvSpPr/>
              <p:nvPr/>
            </p:nvSpPr>
            <p:spPr>
              <a:xfrm>
                <a:off x="6522961" y="4524332"/>
                <a:ext cx="4642338" cy="657838"/>
              </a:xfrm>
              <a:prstGeom prst="rect">
                <a:avLst/>
              </a:prstGeom>
              <a:solidFill>
                <a:srgbClr val="E9D3B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>
                    <a:solidFill>
                      <a:schemeClr val="tx1"/>
                    </a:solidFill>
                    <a:latin typeface="Aptos"/>
                  </a:rPr>
                  <a:t>Subnational health systems</a:t>
                </a:r>
              </a:p>
              <a:p>
                <a:pPr defTabSz="914446"/>
                <a:r>
                  <a:rPr lang="en-GB" sz="1400">
                    <a:solidFill>
                      <a:schemeClr val="tx1"/>
                    </a:solidFill>
                    <a:latin typeface="Aptos"/>
                  </a:rPr>
                  <a:t>Coordination, policies, supply chain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CCC74BC-D28A-FFE6-AE95-6379F68A2BC4}"/>
                  </a:ext>
                </a:extLst>
              </p:cNvPr>
              <p:cNvSpPr/>
              <p:nvPr/>
            </p:nvSpPr>
            <p:spPr>
              <a:xfrm>
                <a:off x="6522961" y="5227017"/>
                <a:ext cx="4642338" cy="755139"/>
              </a:xfrm>
              <a:prstGeom prst="rect">
                <a:avLst/>
              </a:prstGeom>
              <a:solidFill>
                <a:srgbClr val="F4E9D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31520" tIns="91440" bIns="91440" rtlCol="0" anchor="t" anchorCtr="0"/>
              <a:lstStyle/>
              <a:p>
                <a:pPr defTabSz="914446"/>
                <a:r>
                  <a:rPr lang="en-GB" b="1">
                    <a:solidFill>
                      <a:schemeClr val="tx1"/>
                    </a:solidFill>
                    <a:latin typeface="Aptos"/>
                  </a:rPr>
                  <a:t>Local health system</a:t>
                </a:r>
              </a:p>
              <a:p>
                <a:pPr defTabSz="914446"/>
                <a:r>
                  <a:rPr lang="en-GB" sz="1400">
                    <a:solidFill>
                      <a:schemeClr val="tx1"/>
                    </a:solidFill>
                    <a:latin typeface="Aptos"/>
                  </a:rPr>
                  <a:t>Health facilities, point of service delivery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08475253-326C-A0DA-3107-732C2E2FD816}"/>
                </a:ext>
              </a:extLst>
            </p:cNvPr>
            <p:cNvGrpSpPr/>
            <p:nvPr/>
          </p:nvGrpSpPr>
          <p:grpSpPr>
            <a:xfrm>
              <a:off x="6098137" y="672964"/>
              <a:ext cx="477330" cy="3932852"/>
              <a:chOff x="3573881" y="798377"/>
              <a:chExt cx="571971" cy="4708165"/>
            </a:xfrm>
          </p:grpSpPr>
          <p:pic>
            <p:nvPicPr>
              <p:cNvPr id="121" name="Graphic 120">
                <a:extLst>
                  <a:ext uri="{FF2B5EF4-FFF2-40B4-BE49-F238E27FC236}">
                    <a16:creationId xmlns:a16="http://schemas.microsoft.com/office/drawing/2014/main" id="{71F82790-02F7-6ABE-6468-5F3EBF2E48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665543" y="5049342"/>
                <a:ext cx="448693" cy="457200"/>
              </a:xfrm>
              <a:prstGeom prst="rect">
                <a:avLst/>
              </a:prstGeom>
            </p:spPr>
          </p:pic>
          <p:pic>
            <p:nvPicPr>
              <p:cNvPr id="122" name="Graphic 121" descr="Bank with solid fill">
                <a:extLst>
                  <a:ext uri="{FF2B5EF4-FFF2-40B4-BE49-F238E27FC236}">
                    <a16:creationId xmlns:a16="http://schemas.microsoft.com/office/drawing/2014/main" id="{EB7A2FF4-B7E8-A3D7-C936-238ED24931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3573881" y="2437001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23" name="Graphic 122" descr="Earth globe: Africa and Europe with solid fill">
                <a:extLst>
                  <a:ext uri="{FF2B5EF4-FFF2-40B4-BE49-F238E27FC236}">
                    <a16:creationId xmlns:a16="http://schemas.microsoft.com/office/drawing/2014/main" id="{9A130F68-7D53-1873-726B-DB5FBA041B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3633926" y="798377"/>
                <a:ext cx="457200" cy="457201"/>
              </a:xfrm>
              <a:prstGeom prst="rect">
                <a:avLst/>
              </a:prstGeom>
            </p:spPr>
          </p:pic>
          <p:pic>
            <p:nvPicPr>
              <p:cNvPr id="124" name="Graphic 123" descr="Hospital with solid fill">
                <a:extLst>
                  <a:ext uri="{FF2B5EF4-FFF2-40B4-BE49-F238E27FC236}">
                    <a16:creationId xmlns:a16="http://schemas.microsoft.com/office/drawing/2014/main" id="{A20361EE-9630-29DC-5608-EFF680329C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602475" y="3293006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26" name="Graphic 125" descr="City with solid fill">
                <a:extLst>
                  <a:ext uri="{FF2B5EF4-FFF2-40B4-BE49-F238E27FC236}">
                    <a16:creationId xmlns:a16="http://schemas.microsoft.com/office/drawing/2014/main" id="{9D1F42A4-DC6A-9569-CEC2-84B8CCDD3D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3633926" y="1566380"/>
                <a:ext cx="511926" cy="511926"/>
              </a:xfrm>
              <a:prstGeom prst="rect">
                <a:avLst/>
              </a:prstGeom>
            </p:spPr>
          </p:pic>
        </p:grpSp>
      </p:grpSp>
      <p:pic>
        <p:nvPicPr>
          <p:cNvPr id="120" name="Graphic 119">
            <a:extLst>
              <a:ext uri="{FF2B5EF4-FFF2-40B4-BE49-F238E27FC236}">
                <a16:creationId xmlns:a16="http://schemas.microsoft.com/office/drawing/2014/main" id="{B5863E80-6047-15D7-1C34-EF23DB30E2D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17121" y="3754373"/>
            <a:ext cx="259492" cy="317457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65D6547-BB98-01A0-1E4A-2EBA5C0FD5C2}"/>
              </a:ext>
            </a:extLst>
          </p:cNvPr>
          <p:cNvGrpSpPr/>
          <p:nvPr/>
        </p:nvGrpSpPr>
        <p:grpSpPr>
          <a:xfrm>
            <a:off x="6102654" y="731666"/>
            <a:ext cx="5474550" cy="4310341"/>
            <a:chOff x="6522961" y="1671815"/>
            <a:chExt cx="4642338" cy="43103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4E4454C-B3ED-6C7B-9591-2326EEA49F4C}"/>
                </a:ext>
              </a:extLst>
            </p:cNvPr>
            <p:cNvSpPr/>
            <p:nvPr/>
          </p:nvSpPr>
          <p:spPr>
            <a:xfrm>
              <a:off x="6522961" y="1671815"/>
              <a:ext cx="4642338" cy="657838"/>
            </a:xfrm>
            <a:prstGeom prst="rect">
              <a:avLst/>
            </a:prstGeom>
            <a:solidFill>
              <a:srgbClr val="A87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b="1">
                <a:solidFill>
                  <a:schemeClr val="tx1"/>
                </a:solidFill>
                <a:latin typeface="Aptos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188FA5E-CDE4-2C11-4FCC-D1776C7FBCBA}"/>
                </a:ext>
              </a:extLst>
            </p:cNvPr>
            <p:cNvSpPr/>
            <p:nvPr/>
          </p:nvSpPr>
          <p:spPr>
            <a:xfrm>
              <a:off x="6522961" y="2381917"/>
              <a:ext cx="4642338" cy="657838"/>
            </a:xfrm>
            <a:prstGeom prst="rect">
              <a:avLst/>
            </a:prstGeom>
            <a:solidFill>
              <a:srgbClr val="C7924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sz="1400">
                <a:solidFill>
                  <a:schemeClr val="tx1"/>
                </a:solidFill>
                <a:latin typeface="Aptos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FEE0E12-6AF7-2AC7-2671-D6064FD45DB3}"/>
                </a:ext>
              </a:extLst>
            </p:cNvPr>
            <p:cNvSpPr/>
            <p:nvPr/>
          </p:nvSpPr>
          <p:spPr>
            <a:xfrm>
              <a:off x="6522961" y="3092019"/>
              <a:ext cx="4642338" cy="657838"/>
            </a:xfrm>
            <a:prstGeom prst="rect">
              <a:avLst/>
            </a:prstGeom>
            <a:solidFill>
              <a:srgbClr val="D2A8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sz="1400">
                <a:solidFill>
                  <a:schemeClr val="tx1"/>
                </a:solidFill>
                <a:latin typeface="Aptos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062F158-B68F-6700-6B06-9FE439920786}"/>
                </a:ext>
              </a:extLst>
            </p:cNvPr>
            <p:cNvSpPr/>
            <p:nvPr/>
          </p:nvSpPr>
          <p:spPr>
            <a:xfrm>
              <a:off x="6522961" y="3802121"/>
              <a:ext cx="4642338" cy="657838"/>
            </a:xfrm>
            <a:prstGeom prst="rect">
              <a:avLst/>
            </a:prstGeom>
            <a:solidFill>
              <a:srgbClr val="DDBE9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sz="1400">
                <a:solidFill>
                  <a:schemeClr val="tx1"/>
                </a:solidFill>
                <a:latin typeface="Aptos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82E6310-7DEC-191A-E979-9CCAAEC61C30}"/>
                </a:ext>
              </a:extLst>
            </p:cNvPr>
            <p:cNvSpPr/>
            <p:nvPr/>
          </p:nvSpPr>
          <p:spPr>
            <a:xfrm>
              <a:off x="6522961" y="4524332"/>
              <a:ext cx="4642338" cy="657838"/>
            </a:xfrm>
            <a:prstGeom prst="rect">
              <a:avLst/>
            </a:prstGeom>
            <a:solidFill>
              <a:srgbClr val="E9D3B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sz="1400">
                <a:solidFill>
                  <a:schemeClr val="tx1"/>
                </a:solidFill>
                <a:latin typeface="Aptos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E803DA0-CA1A-1E58-6048-095B30E67D5C}"/>
                </a:ext>
              </a:extLst>
            </p:cNvPr>
            <p:cNvSpPr/>
            <p:nvPr/>
          </p:nvSpPr>
          <p:spPr>
            <a:xfrm>
              <a:off x="6522961" y="5227017"/>
              <a:ext cx="4642338" cy="755139"/>
            </a:xfrm>
            <a:prstGeom prst="rect">
              <a:avLst/>
            </a:prstGeom>
            <a:solidFill>
              <a:srgbClr val="F4E9D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0" tIns="91440" bIns="91440" rtlCol="0" anchor="t" anchorCtr="0"/>
            <a:lstStyle/>
            <a:p>
              <a:pPr defTabSz="914446"/>
              <a:endParaRPr lang="en-GB" b="1">
                <a:solidFill>
                  <a:schemeClr val="tx1"/>
                </a:solidFill>
                <a:latin typeface="Aptos"/>
              </a:endParaRPr>
            </a:p>
          </p:txBody>
        </p:sp>
      </p:grp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DF8C9149-8F48-C04A-A7EA-726E383372CE}"/>
              </a:ext>
            </a:extLst>
          </p:cNvPr>
          <p:cNvSpPr/>
          <p:nvPr/>
        </p:nvSpPr>
        <p:spPr>
          <a:xfrm rot="10800000">
            <a:off x="4362183" y="731666"/>
            <a:ext cx="2521607" cy="4352675"/>
          </a:xfrm>
          <a:prstGeom prst="triangle">
            <a:avLst>
              <a:gd name="adj" fmla="val 50625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defTabSz="914446"/>
            <a:endParaRPr lang="en-GB" sz="1200">
              <a:solidFill>
                <a:schemeClr val="tx1"/>
              </a:solidFill>
              <a:latin typeface="Aptos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48DE6D5-D41D-53DA-3FEA-7ADB4209AF13}"/>
              </a:ext>
            </a:extLst>
          </p:cNvPr>
          <p:cNvSpPr txBox="1"/>
          <p:nvPr/>
        </p:nvSpPr>
        <p:spPr>
          <a:xfrm rot="16200000">
            <a:off x="-569459" y="2412009"/>
            <a:ext cx="2198077" cy="751855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algn="ctr" defTabSz="914446"/>
            <a:r>
              <a:rPr lang="en-GB" sz="2133" b="1">
                <a:latin typeface="Aptos"/>
              </a:rPr>
              <a:t>ECOSYSTEM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78A3E8B-0B87-B8EA-83B6-B148625260F6}"/>
              </a:ext>
            </a:extLst>
          </p:cNvPr>
          <p:cNvSpPr txBox="1"/>
          <p:nvPr/>
        </p:nvSpPr>
        <p:spPr>
          <a:xfrm rot="5400000">
            <a:off x="10660340" y="2788314"/>
            <a:ext cx="2198077" cy="514054"/>
          </a:xfrm>
          <a:prstGeom prst="rect">
            <a:avLst/>
          </a:prstGeom>
          <a:noFill/>
        </p:spPr>
        <p:txBody>
          <a:bodyPr wrap="square" tIns="91440" bIns="91440" rtlCol="0">
            <a:noAutofit/>
          </a:bodyPr>
          <a:lstStyle/>
          <a:p>
            <a:pPr defTabSz="914446"/>
            <a:r>
              <a:rPr lang="en-GB" sz="2133" b="1">
                <a:latin typeface="Aptos"/>
              </a:rPr>
              <a:t>BARRIERS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E1A57D-56E1-91E9-FEA3-5B29579FCDA7}"/>
              </a:ext>
            </a:extLst>
          </p:cNvPr>
          <p:cNvSpPr txBox="1"/>
          <p:nvPr/>
        </p:nvSpPr>
        <p:spPr>
          <a:xfrm>
            <a:off x="4687902" y="1060586"/>
            <a:ext cx="1848288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defTabSz="914446"/>
            <a:r>
              <a:rPr lang="en-GB" b="1">
                <a:latin typeface="Aptos"/>
              </a:rPr>
              <a:t>Slice the onion:</a:t>
            </a:r>
          </a:p>
          <a:p>
            <a:pPr algn="ctr" defTabSz="914446"/>
            <a:r>
              <a:rPr lang="en-GB" sz="1600">
                <a:latin typeface="Aptos"/>
              </a:rPr>
              <a:t>Identify </a:t>
            </a:r>
          </a:p>
          <a:p>
            <a:pPr algn="ctr" defTabSz="914446"/>
            <a:r>
              <a:rPr lang="en-GB" sz="1600">
                <a:latin typeface="Aptos"/>
              </a:rPr>
              <a:t>critical barriers </a:t>
            </a:r>
          </a:p>
          <a:p>
            <a:pPr algn="ctr" defTabSz="914446"/>
            <a:r>
              <a:rPr lang="en-GB" sz="1600">
                <a:latin typeface="Aptos"/>
              </a:rPr>
              <a:t>at levels of control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CA7201-A82C-DA8F-FEA9-8F64624BF1F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671" b="25610" l="35514" r="58100">
                        <a14:foregroundMark x1="37383" y1="13720" x2="37072" y2="21646"/>
                        <a14:foregroundMark x1="37072" y1="21646" x2="48027" y2="24600"/>
                        <a14:foregroundMark x1="55296" y1="13110" x2="48131" y2="18140"/>
                        <a14:foregroundMark x1="48131" y1="18140" x2="38785" y2="17835"/>
                        <a14:foregroundMark x1="38785" y1="17835" x2="36604" y2="16768"/>
                        <a14:foregroundMark x1="56854" y1="18140" x2="56854" y2="18140"/>
                        <a14:foregroundMark x1="35514" y1="15854" x2="35514" y2="15854"/>
                        <a14:backgroundMark x1="58411" y1="17530" x2="58411" y2="17530"/>
                        <a14:backgroundMark x1="58567" y1="17226" x2="58567" y2="17226"/>
                        <a14:backgroundMark x1="58879" y1="17073" x2="58879" y2="17073"/>
                        <a14:backgroundMark x1="51869" y1="25610" x2="51869" y2="25610"/>
                        <a14:backgroundMark x1="51402" y1="24848" x2="51402" y2="24848"/>
                        <a14:backgroundMark x1="50467" y1="25305" x2="50467" y2="25305"/>
                        <a14:backgroundMark x1="52804" y1="25305" x2="48598" y2="25457"/>
                        <a14:backgroundMark x1="58411" y1="17530" x2="58411" y2="16921"/>
                        <a14:backgroundMark x1="58411" y1="16921" x2="58411" y2="16463"/>
                        <a14:backgroundMark x1="58255" y1="16768" x2="58100" y2="17988"/>
                      </a14:backgroundRemoval>
                    </a14:imgEffect>
                  </a14:imgLayer>
                </a14:imgProps>
              </a:ext>
            </a:extLst>
          </a:blip>
          <a:srcRect l="34453" t="9284" r="41008" b="74016"/>
          <a:stretch>
            <a:fillRect/>
          </a:stretch>
        </p:blipFill>
        <p:spPr>
          <a:xfrm>
            <a:off x="10397969" y="-9498"/>
            <a:ext cx="1652250" cy="114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0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Ameyo Bellya Sekpon</dc:creator>
  <cp:lastModifiedBy>Ameyo Bellya Sekpon</cp:lastModifiedBy>
  <cp:revision>1</cp:revision>
  <dcterms:created xsi:type="dcterms:W3CDTF">2025-10-19T18:37:41Z</dcterms:created>
  <dcterms:modified xsi:type="dcterms:W3CDTF">2025-10-19T18:38:23Z</dcterms:modified>
</cp:coreProperties>
</file>